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Lst>
  <p:notesMasterIdLst>
    <p:notesMasterId r:id="rId28"/>
  </p:notesMasterIdLst>
  <p:sldIdLst>
    <p:sldId id="256" r:id="rId2"/>
    <p:sldId id="257" r:id="rId3"/>
    <p:sldId id="258" r:id="rId4"/>
    <p:sldId id="260" r:id="rId5"/>
    <p:sldId id="330" r:id="rId6"/>
    <p:sldId id="270" r:id="rId7"/>
    <p:sldId id="261" r:id="rId8"/>
    <p:sldId id="328" r:id="rId9"/>
    <p:sldId id="262" r:id="rId10"/>
    <p:sldId id="327" r:id="rId11"/>
    <p:sldId id="268" r:id="rId12"/>
    <p:sldId id="271" r:id="rId13"/>
    <p:sldId id="275" r:id="rId14"/>
    <p:sldId id="274" r:id="rId15"/>
    <p:sldId id="273" r:id="rId16"/>
    <p:sldId id="278" r:id="rId17"/>
    <p:sldId id="266" r:id="rId18"/>
    <p:sldId id="267" r:id="rId19"/>
    <p:sldId id="269" r:id="rId20"/>
    <p:sldId id="272" r:id="rId21"/>
    <p:sldId id="281" r:id="rId22"/>
    <p:sldId id="329" r:id="rId23"/>
    <p:sldId id="285" r:id="rId24"/>
    <p:sldId id="279" r:id="rId25"/>
    <p:sldId id="286" r:id="rId26"/>
    <p:sldId id="291" r:id="rId27"/>
  </p:sldIdLst>
  <p:sldSz cx="9144000" cy="5143500" type="screen16x9"/>
  <p:notesSz cx="6858000" cy="9144000"/>
  <p:embeddedFontLst>
    <p:embeddedFont>
      <p:font typeface="Montserrat Black" panose="020B0604020202020204" charset="0"/>
      <p:bold r:id="rId29"/>
      <p:boldItalic r:id="rId30"/>
    </p:embeddedFont>
    <p:embeddedFont>
      <p:font typeface="Montserrat Medium" panose="020B0604020202020204" charset="0"/>
      <p:regular r:id="rId31"/>
      <p:bold r:id="rId32"/>
      <p:italic r:id="rId33"/>
      <p:boldItalic r:id="rId34"/>
    </p:embeddedFont>
    <p:embeddedFont>
      <p:font typeface="Montserrat" panose="020B0604020202020204" charset="0"/>
      <p:regular r:id="rId35"/>
      <p:bold r:id="rId36"/>
      <p:italic r:id="rId37"/>
      <p:boldItalic r:id="rId38"/>
    </p:embeddedFont>
    <p:embeddedFont>
      <p:font typeface="Josefin Slab SemiBold" panose="020B0604020202020204" charset="0"/>
      <p:regular r:id="rId39"/>
      <p:bold r:id="rId40"/>
      <p:italic r:id="rId41"/>
      <p:boldItalic r:id="rId42"/>
    </p:embeddedFont>
    <p:embeddedFont>
      <p:font typeface="Montserrat Thin" panose="020B0604020202020204" charset="0"/>
      <p:regular r:id="rId43"/>
      <p:bold r:id="rId44"/>
      <p:italic r:id="rId45"/>
      <p:boldItalic r:id="rId46"/>
    </p:embeddedFont>
    <p:embeddedFont>
      <p:font typeface="Montserrat Light" panose="020B060402020202020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F0E2786-0056-414C-B9B9-3642E82766D1}">
  <a:tblStyle styleId="{1F0E2786-0056-414C-B9B9-3642E82766D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77" autoAdjust="0"/>
    <p:restoredTop sz="75953" autoAdjust="0"/>
  </p:normalViewPr>
  <p:slideViewPr>
    <p:cSldViewPr snapToGrid="0">
      <p:cViewPr varScale="1">
        <p:scale>
          <a:sx n="82" d="100"/>
          <a:sy n="82" d="100"/>
        </p:scale>
        <p:origin x="152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gb1babc3926_0_3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0" name="Google Shape;1690;gb1babc3926_0_3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a:t>
            </a:r>
            <a:r>
              <a:rPr lang="en-US" baseline="0" dirty="0" smtClean="0"/>
              <a:t> third project was designated based on </a:t>
            </a:r>
            <a:r>
              <a:rPr lang="en-US" baseline="0" dirty="0" err="1" smtClean="0"/>
              <a:t>Kaggle’s</a:t>
            </a:r>
            <a:r>
              <a:rPr lang="en-US" baseline="0" dirty="0" smtClean="0"/>
              <a:t> Competition on the Ames, Iowa dataset focusing on predictive insights and machine learning.</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The MLR tells us the relationship of the multiple features</a:t>
            </a:r>
            <a:r>
              <a:rPr lang="en-US" baseline="0" dirty="0" smtClean="0"/>
              <a:t> and their relationship with the target value. Here, the initial fold is the validation set, and the model uses that method on the rest of the folds. This explains why there is such a sharp difference between the initial folds. The model had nothing else to go on. It then starts to relatively level out over a steady mean of .90. While maybe not optimal, the model isn’t experiencing much performance degradation with further inputs, until reaching fold 7, where there is a drop. This was also tested with five folds, which had a lower mean of .89. </a:t>
            </a:r>
          </a:p>
          <a:p>
            <a:pPr marL="158750" indent="0">
              <a:buNone/>
            </a:pPr>
            <a:endParaRPr lang="en-US" baseline="0" dirty="0" smtClean="0"/>
          </a:p>
          <a:p>
            <a:pPr marL="158750" indent="0">
              <a:buNone/>
            </a:pPr>
            <a:r>
              <a:rPr lang="en-US" baseline="0" dirty="0" smtClean="0"/>
              <a:t>When compared with an OLS model, the OLS model has a higher R-squared, at the cost of not supporting cross-validation (meaning it only shows what it’s being trained on), being subject to </a:t>
            </a:r>
            <a:r>
              <a:rPr lang="en-US" baseline="0" dirty="0" err="1" smtClean="0"/>
              <a:t>multicollinearity</a:t>
            </a:r>
            <a:r>
              <a:rPr lang="en-US" baseline="0" dirty="0" smtClean="0"/>
              <a:t>, and being subject to overfitting. Although not shown, the MLR model also told us that the feature with the highest predictability was ground living area. </a:t>
            </a:r>
            <a:endParaRPr lang="en-US" dirty="0"/>
          </a:p>
        </p:txBody>
      </p:sp>
    </p:spTree>
    <p:extLst>
      <p:ext uri="{BB962C8B-B14F-4D97-AF65-F5344CB8AC3E}">
        <p14:creationId xmlns:p14="http://schemas.microsoft.com/office/powerpoint/2010/main" val="3908632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3"/>
        <p:cNvGrpSpPr/>
        <p:nvPr/>
      </p:nvGrpSpPr>
      <p:grpSpPr>
        <a:xfrm>
          <a:off x="0" y="0"/>
          <a:ext cx="0" cy="0"/>
          <a:chOff x="0" y="0"/>
          <a:chExt cx="0" cy="0"/>
        </a:xfrm>
      </p:grpSpPr>
      <p:sp>
        <p:nvSpPr>
          <p:cNvPr id="1954" name="Google Shape;1954;gb1babc3926_0_75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5" name="Google Shape;1955;gb1babc3926_0_75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We used three different regularization techniques</a:t>
            </a:r>
            <a:r>
              <a:rPr lang="en-US" baseline="0" dirty="0" smtClean="0"/>
              <a:t> for the project, each having their own positives and negatives, and each having different model scores. The ultimate goal was to find which model had the highest score across all folds when compared against each other. Regularization models are useful for dealing with </a:t>
            </a:r>
            <a:r>
              <a:rPr lang="en-US" baseline="0" dirty="0" err="1" smtClean="0"/>
              <a:t>multicollinearity</a:t>
            </a:r>
            <a:r>
              <a:rPr lang="en-US" baseline="0" dirty="0" smtClean="0"/>
              <a:t> and work better with more features. The Lasso is notable for its feature selection as it shrinks the coefficients to zero, while the Ridge is notable for evenly distributing the variables as it shrinks coefficients to nearly zero. The Elastic Net is a hybrid of both.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b1babc3926_0_996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 name="Google Shape;2059;gb1babc3926_0_996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a:t>
            </a:r>
            <a:r>
              <a:rPr lang="en-US" baseline="0" dirty="0" smtClean="0"/>
              <a:t> </a:t>
            </a:r>
            <a:r>
              <a:rPr lang="en-US" dirty="0" smtClean="0"/>
              <a:t>models begin as the defaults, which are the basic cross-validation scores.</a:t>
            </a:r>
            <a:r>
              <a:rPr lang="en-US" baseline="0" dirty="0" smtClean="0"/>
              <a:t> These are unaffected by any sort of parameter tuning. Hyper-parameter tuning is an attempt to control the values of the model’s parameters in the learning process, in order to achieve better results. It is a progressive process, where one would input ranges of parameters, adjust the ends of the ranges once the “best parameters” are found, and finally end on the parameter when the ends no longer change. Shown is an example of the parameters for the regularization techniques.</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b1babc3926_0_123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b1babc3926_0_123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aseline="0" dirty="0" smtClean="0"/>
              <a:t>We </a:t>
            </a:r>
            <a:r>
              <a:rPr lang="en-US" baseline="0" dirty="0" smtClean="0"/>
              <a:t>see in the default </a:t>
            </a:r>
            <a:r>
              <a:rPr lang="en-US" baseline="0" dirty="0" smtClean="0"/>
              <a:t>version of the lasso </a:t>
            </a:r>
            <a:r>
              <a:rPr lang="en-US" baseline="0" dirty="0" smtClean="0"/>
              <a:t>that the folds have degradation, with a sharp drop at fold four. The variation is seen more widely with a five-fold model, and is actually steadier here, but this shows the instability of the lasso, and how it arbitrarily selects one variable over time. </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The tuned model is visually similar to the default model, with the caveat that all values at all folds are superior to the default model. Plus the tuned model as a higher mean as a result. </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7"/>
        <p:cNvGrpSpPr/>
        <p:nvPr/>
      </p:nvGrpSpPr>
      <p:grpSpPr>
        <a:xfrm>
          <a:off x="0" y="0"/>
          <a:ext cx="0" cy="0"/>
          <a:chOff x="0" y="0"/>
          <a:chExt cx="0" cy="0"/>
        </a:xfrm>
      </p:grpSpPr>
      <p:sp>
        <p:nvSpPr>
          <p:cNvPr id="2198" name="Google Shape;2198;gb1babc3926_0_117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9" name="Google Shape;2199;gb1babc3926_0_117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ridge model is similar to the lasso model, except</a:t>
            </a:r>
            <a:r>
              <a:rPr lang="en-US" baseline="0" dirty="0" smtClean="0"/>
              <a:t> it has no feature selection. In fact, its fold comparison is visually similar to the model, having a mean slightly higher. Most notable, the Ridge model has degradation in the default variant, but does not have the steady degradation like the lasso did as the folds increased past fold 7. This already shows the greater stability of the model. </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4"/>
        <p:cNvGrpSpPr/>
        <p:nvPr/>
      </p:nvGrpSpPr>
      <p:grpSpPr>
        <a:xfrm>
          <a:off x="0" y="0"/>
          <a:ext cx="0" cy="0"/>
          <a:chOff x="0" y="0"/>
          <a:chExt cx="0" cy="0"/>
        </a:xfrm>
      </p:grpSpPr>
      <p:sp>
        <p:nvSpPr>
          <p:cNvPr id="2155" name="Google Shape;2155;gb1babc3926_0_111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6" name="Google Shape;2156;gb1babc3926_0_111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elastic net</a:t>
            </a:r>
            <a:r>
              <a:rPr lang="en-US" baseline="0" dirty="0" smtClean="0"/>
              <a:t> delivers the most varied results when it comes to the default model. </a:t>
            </a:r>
            <a:r>
              <a:rPr lang="en-US" baseline="0" dirty="0" smtClean="0"/>
              <a:t>This instability can possibly be explained by the data set itself, and not actually on the model. </a:t>
            </a:r>
            <a:r>
              <a:rPr lang="en-US" baseline="0" dirty="0" smtClean="0"/>
              <a:t>The tuned model, on the other hand, visually resembles the Ridge model the most. In fact, the elastic net, when tuned, has the greatest Mean CV R2 of all the regression models.  </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2"/>
        <p:cNvGrpSpPr/>
        <p:nvPr/>
      </p:nvGrpSpPr>
      <p:grpSpPr>
        <a:xfrm>
          <a:off x="0" y="0"/>
          <a:ext cx="0" cy="0"/>
          <a:chOff x="0" y="0"/>
          <a:chExt cx="0" cy="0"/>
        </a:xfrm>
      </p:grpSpPr>
      <p:sp>
        <p:nvSpPr>
          <p:cNvPr id="2253" name="Google Shape;2253;gb1babc3926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4" name="Google Shape;2254;gb1babc3926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model comparison shows the superiority of the tuned models. Not only are the models more</a:t>
            </a:r>
            <a:r>
              <a:rPr lang="en-US" baseline="0" dirty="0" smtClean="0"/>
              <a:t> compact, but they all have higher mean scores and it becomes easier to choosing a model. Overall, it’s a tossup between the elastic net, which has the highest mean score but one of the lowest fold scores, and the ridge model, the most compact model and originally having the highest score in the default. However, for simplicity’s sake, one would probably choose the Elastic over the Ridge in this scenario. It should be noted, depending on if the data is shuffled, the models are pretty much the same, especially considering the difference in score is .0005 points</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b1babc3926_0_64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6" name="Google Shape;1856;gb1babc3926_0_64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 random forest model is used to find feature importance,</a:t>
            </a:r>
            <a:r>
              <a:rPr lang="en-US" baseline="0" dirty="0" smtClean="0"/>
              <a:t> or the degree of dependency of variables. It is the combination of multiple decision trees, the hierarchical structures that use nodes to test attributes. </a:t>
            </a:r>
            <a:r>
              <a:rPr lang="en-US" baseline="0" dirty="0" smtClean="0"/>
              <a:t>As trees grow in size, so does the possibility of overfitting. Overfitting </a:t>
            </a:r>
            <a:r>
              <a:rPr lang="en-US" baseline="0" dirty="0" smtClean="0"/>
              <a:t>is when the test error no longer nears the training error as the model complexity increases. The regression models are designed to attempt to deal with the examples shown, so that the predictions can be more accurate.</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b1babc3926_0_70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b1babc3926_0_70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default model of the random</a:t>
            </a:r>
            <a:r>
              <a:rPr lang="en-US" baseline="0" dirty="0" smtClean="0"/>
              <a:t> forest has a CV score of </a:t>
            </a:r>
            <a:r>
              <a:rPr lang="en-US" dirty="0" smtClean="0"/>
              <a:t>0.8863, while the tuned model has a CV score of 0.8864.</a:t>
            </a:r>
            <a:r>
              <a:rPr lang="en-US" baseline="0" dirty="0" smtClean="0"/>
              <a:t> This is extremely close, and shows that sometimes parameter tuning doesn’t change much. However, random forests are distinct in the extent of their tuning in that the parameters can be adjusted to such a degree that the results can vary widely, usually based on the amount of “splits”, “leafs”, and number of features. This can also compound the number of fits by a large amount. The top right lists show just how close the differences were, with the shown Tuned features having slightly higher </a:t>
            </a:r>
            <a:r>
              <a:rPr lang="en-US" baseline="0" dirty="0" err="1" smtClean="0"/>
              <a:t>importances</a:t>
            </a:r>
            <a:r>
              <a:rPr lang="en-US" baseline="0" dirty="0" smtClean="0"/>
              <a:t> except in regards to ground living area. </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8"/>
        <p:cNvGrpSpPr/>
        <p:nvPr/>
      </p:nvGrpSpPr>
      <p:grpSpPr>
        <a:xfrm>
          <a:off x="0" y="0"/>
          <a:ext cx="0" cy="0"/>
          <a:chOff x="0" y="0"/>
          <a:chExt cx="0" cy="0"/>
        </a:xfrm>
      </p:grpSpPr>
      <p:sp>
        <p:nvSpPr>
          <p:cNvPr id="1979" name="Google Shape;1979;gb1babc3926_0_879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0" name="Google Shape;1980;gb1babc3926_0_87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Gradient boosting is an</a:t>
            </a:r>
            <a:r>
              <a:rPr lang="en-US" baseline="0" dirty="0" smtClean="0"/>
              <a:t> ensemble technique that takes multiple “weaker” models and combines them into a collectively more accurate model. The weaker models are added sequentially, where each addition fixes the errors made from the previous. This sequencing allows for greater accuracy, especially on larger data sets. </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5"/>
        <p:cNvGrpSpPr/>
        <p:nvPr/>
      </p:nvGrpSpPr>
      <p:grpSpPr>
        <a:xfrm>
          <a:off x="0" y="0"/>
          <a:ext cx="0" cy="0"/>
          <a:chOff x="0" y="0"/>
          <a:chExt cx="0" cy="0"/>
        </a:xfrm>
      </p:grpSpPr>
      <p:sp>
        <p:nvSpPr>
          <p:cNvPr id="1696" name="Google Shape;1696;gb1babc3926_0_9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7" name="Google Shape;1697;gb1babc3926_0_9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aseline="0" dirty="0" smtClean="0"/>
              <a:t>Basically, to begin this “journey”, we need a complete understanding of the data we are working with. It must be transformed into a state that can be used </a:t>
            </a:r>
            <a:r>
              <a:rPr lang="en-US" baseline="0" dirty="0" smtClean="0"/>
              <a:t>efficiently, </a:t>
            </a:r>
            <a:r>
              <a:rPr lang="en-US" baseline="0" dirty="0" smtClean="0"/>
              <a:t>without room for so-called data leakage. The ultimate goal is to create machine learning algorithms based on the transformed data, tune the algorithms as needed, and then provide an analysis of the results. The Ames dataset itself consisted of more direct features like living area, to more generalized features like quality or condition of the houses.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5"/>
        <p:cNvGrpSpPr/>
        <p:nvPr/>
      </p:nvGrpSpPr>
      <p:grpSpPr>
        <a:xfrm>
          <a:off x="0" y="0"/>
          <a:ext cx="0" cy="0"/>
          <a:chOff x="0" y="0"/>
          <a:chExt cx="0" cy="0"/>
        </a:xfrm>
      </p:grpSpPr>
      <p:sp>
        <p:nvSpPr>
          <p:cNvPr id="2076" name="Google Shape;2076;gb1babc3926_0_105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7" name="Google Shape;2077;gb1babc3926_0_105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GB model has</a:t>
            </a:r>
            <a:r>
              <a:rPr lang="en-US" baseline="0" dirty="0" smtClean="0"/>
              <a:t> the highest tuned score of all models presented, with an average CV score of </a:t>
            </a:r>
            <a:r>
              <a:rPr lang="en-US" dirty="0" smtClean="0"/>
              <a:t>0.9056.</a:t>
            </a:r>
            <a:r>
              <a:rPr lang="en-US" baseline="0" dirty="0" smtClean="0"/>
              <a:t> This beats out the elastic net by .003 points. However, it should be noted that its </a:t>
            </a:r>
            <a:r>
              <a:rPr lang="en-US" baseline="0" dirty="0" err="1" smtClean="0"/>
              <a:t>importances</a:t>
            </a:r>
            <a:r>
              <a:rPr lang="en-US" baseline="0" dirty="0" smtClean="0"/>
              <a:t> appear to be quite different. The overall average importance is lower in the tuned model, plus the ranking is different. Yet the default score was </a:t>
            </a:r>
            <a:r>
              <a:rPr lang="en-US" dirty="0" smtClean="0"/>
              <a:t>0.8947,</a:t>
            </a:r>
            <a:r>
              <a:rPr lang="en-US" baseline="0" dirty="0" smtClean="0"/>
              <a:t> just a .1 point difference. This can be explained by its parameters, much like how the random forest was done. The gradient boosting has feature parameters, where this was subject to a square root instead of the random forest’s “none”, as well as specified depth. </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b1babc3926_1_17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b1babc3926_1_17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When</a:t>
            </a:r>
            <a:r>
              <a:rPr lang="en-US" baseline="0" dirty="0" smtClean="0"/>
              <a:t> compared side-by-side, the hypothetical “best” model to be used would be the gradient boosting model. However, all of these models would be situational based on what one is trying to find and what kind of data one is working with. For example, some models work better with highly correlated data sets than others, while other models deal with larger data sets than others. And just because you would choose one of those models, doesn’t necessarily mean that the model in itself is “inferior” because its score was lower, rather, much like parameter tuning, you’re supplementing the score pitfall with the model’s benefits. </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The regularization models felt like the easiest to get acquainted to due to their ease of use. They</a:t>
            </a:r>
            <a:r>
              <a:rPr lang="en-US" baseline="0" dirty="0" smtClean="0"/>
              <a:t> have set advantages and disadvantages, plus they can be compared alongside each other when one wants to start expanding the model range. The problem, as seen in the project, is the lack of variety in the results. The models (excluding the elastic net) were strikingly similar to each other, even when run across ten folds, with nearly identical scores. While not necessarily a bad thing, it gives credence to the “pick the right model for the data”, in order to avoid making you feel like you wasted your time. Even the example prediction for the most “different” model was identical for all three models.</a:t>
            </a:r>
            <a:endParaRPr lang="en-US" dirty="0"/>
          </a:p>
        </p:txBody>
      </p:sp>
    </p:spTree>
    <p:extLst>
      <p:ext uri="{BB962C8B-B14F-4D97-AF65-F5344CB8AC3E}">
        <p14:creationId xmlns:p14="http://schemas.microsoft.com/office/powerpoint/2010/main" val="2398421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8"/>
        <p:cNvGrpSpPr/>
        <p:nvPr/>
      </p:nvGrpSpPr>
      <p:grpSpPr>
        <a:xfrm>
          <a:off x="0" y="0"/>
          <a:ext cx="0" cy="0"/>
          <a:chOff x="0" y="0"/>
          <a:chExt cx="0" cy="0"/>
        </a:xfrm>
      </p:grpSpPr>
      <p:sp>
        <p:nvSpPr>
          <p:cNvPr id="2459" name="Google Shape;2459;gb1babc3926_1_37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0" name="Google Shape;2460;gb1babc3926_1_37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Random</a:t>
            </a:r>
            <a:r>
              <a:rPr lang="en-US" baseline="0" dirty="0" smtClean="0"/>
              <a:t> Forest model is impressive in that it is a streamlined result of multiple decision trees. This makes it separate from the linear models in that ordinal encoding actually matters, but more importantly, a lot of information can be extracted from just the one model. However, its weakness is its complexity. So many leaves makes it a very large model, even worse than the elastic net, and, in our case, it thought all of the features was optimal to get the best score. The problem was that, even in that case, it still resulted in the worst model. Shown is an example of what would happen if the features were set to square root instead of “none” (none being literally the number of features), cutting computation time to that of the gradient boosting, but giving an even worse score. </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2"/>
        <p:cNvGrpSpPr/>
        <p:nvPr/>
      </p:nvGrpSpPr>
      <p:grpSpPr>
        <a:xfrm>
          <a:off x="0" y="0"/>
          <a:ext cx="0" cy="0"/>
          <a:chOff x="0" y="0"/>
          <a:chExt cx="0" cy="0"/>
        </a:xfrm>
      </p:grpSpPr>
      <p:sp>
        <p:nvSpPr>
          <p:cNvPr id="2283" name="Google Shape;2283;gb1babc3926_1_59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4" name="Google Shape;2284;gb1babc3926_1_59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Literally acting as a “booster”, the GB model proved</a:t>
            </a:r>
            <a:r>
              <a:rPr lang="en-US" baseline="0" dirty="0" smtClean="0"/>
              <a:t> to be the best model of the six. Most notably, however, is its similarities to the RF model, the weakest model, even when you can extract similar information from the two. For example, when similar parameters are used (that is, using “none” instead of square root), the average importance looks almost visually identical to what the RF presented to us. This results in a lower score, however. </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5"/>
        <p:cNvGrpSpPr/>
        <p:nvPr/>
      </p:nvGrpSpPr>
      <p:grpSpPr>
        <a:xfrm>
          <a:off x="0" y="0"/>
          <a:ext cx="0" cy="0"/>
          <a:chOff x="0" y="0"/>
          <a:chExt cx="0" cy="0"/>
        </a:xfrm>
      </p:grpSpPr>
      <p:sp>
        <p:nvSpPr>
          <p:cNvPr id="2486" name="Google Shape;2486;gb1babc3926_1_43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7" name="Google Shape;2487;gb1babc3926_1_43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There are many areas</a:t>
            </a:r>
            <a:r>
              <a:rPr lang="en-US" baseline="0" dirty="0" smtClean="0"/>
              <a:t> that can be improved. In regards to the models themselves, the predictive reliability was low. This can be increased using various methods related to other areas for improvement, such as further adjusting parameters. Another problem frequently brought up is how the primary goal of the project was finding R2 score. While that’s how one would find the best model to work with, one would then have to use the ideal model to actually find results, such as prediction scores, with it. Although mentioned and shown briefly, a comparison between results would have also been beneficial. Additionally, as always, other models can be attempted to find either a better overall score, or a better model that suites our needs. </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In regards to the data, feature selection using the MLR model can be used to tune the model. In addition, we could select certain variables ourselves to test against, instead of using the entire data set. The pipelines can also always be edited, such as how they would handle missing values or even outliers, which were briefly mentioned. Certain features can also be combined, like making a total baths one, in order to reduce redundancy. </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2"/>
        <p:cNvGrpSpPr/>
        <p:nvPr/>
      </p:nvGrpSpPr>
      <p:grpSpPr>
        <a:xfrm>
          <a:off x="0" y="0"/>
          <a:ext cx="0" cy="0"/>
          <a:chOff x="0" y="0"/>
          <a:chExt cx="0" cy="0"/>
        </a:xfrm>
      </p:grpSpPr>
      <p:sp>
        <p:nvSpPr>
          <p:cNvPr id="2583" name="Google Shape;2583;gb1babc3926_1_64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4" name="Google Shape;2584;gb1babc3926_1_64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Massive thank you to my mentor,</a:t>
            </a:r>
            <a:r>
              <a:rPr lang="en-US" baseline="0" dirty="0" smtClean="0"/>
              <a:t> Vinod. If anyone is curious, here are also two independent weighted regressions of the two features that had the highest importance in the GB models. Note the very high correlations </a:t>
            </a:r>
            <a:r>
              <a:rPr lang="en-US" baseline="0" smtClean="0"/>
              <a:t>and P-values. </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3"/>
        <p:cNvGrpSpPr/>
        <p:nvPr/>
      </p:nvGrpSpPr>
      <p:grpSpPr>
        <a:xfrm>
          <a:off x="0" y="0"/>
          <a:ext cx="0" cy="0"/>
          <a:chOff x="0" y="0"/>
          <a:chExt cx="0" cy="0"/>
        </a:xfrm>
      </p:grpSpPr>
      <p:sp>
        <p:nvSpPr>
          <p:cNvPr id="1704" name="Google Shape;1704;gb1babc3926_0_15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5" name="Google Shape;1705;gb1babc3926_0_15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Ames dataset</a:t>
            </a:r>
            <a:r>
              <a:rPr lang="en-US" baseline="0" dirty="0" smtClean="0"/>
              <a:t> has multiple data types, with the majority being divided between categorical (string and object) and numeric (integer and float). When dealing with so many variables, it’s advised to properly assign the data types, otherwise preforming an analysis might not even work to begin with. As an example here, we know </a:t>
            </a:r>
            <a:r>
              <a:rPr lang="en-US" baseline="0" dirty="0" err="1" smtClean="0"/>
              <a:t>MSSubClass</a:t>
            </a:r>
            <a:r>
              <a:rPr lang="en-US" baseline="0" dirty="0" smtClean="0"/>
              <a:t> is a category, not an integer. This is important for </a:t>
            </a:r>
            <a:r>
              <a:rPr lang="en-US" baseline="0" dirty="0" err="1" smtClean="0"/>
              <a:t>OneHotEncoding</a:t>
            </a:r>
            <a:r>
              <a:rPr lang="en-US" baseline="0" dirty="0" smtClean="0"/>
              <a:t>, which is when one attempts to convert categorical data into a numerical format that machine learning programs can work with. Ordinal variables, like quality, must also be coded to a “least-to-greatest” directory for </a:t>
            </a:r>
            <a:r>
              <a:rPr lang="en-US" baseline="0" dirty="0" err="1" smtClean="0"/>
              <a:t>OrdinalEncoding</a:t>
            </a:r>
            <a:r>
              <a:rPr lang="en-US" baseline="0" dirty="0" smtClean="0"/>
              <a:t> depending on the model used.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6"/>
        <p:cNvGrpSpPr/>
        <p:nvPr/>
      </p:nvGrpSpPr>
      <p:grpSpPr>
        <a:xfrm>
          <a:off x="0" y="0"/>
          <a:ext cx="0" cy="0"/>
          <a:chOff x="0" y="0"/>
          <a:chExt cx="0" cy="0"/>
        </a:xfrm>
      </p:grpSpPr>
      <p:sp>
        <p:nvSpPr>
          <p:cNvPr id="1727" name="Google Shape;1727;gb1babc3926_0_28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8" name="Google Shape;1728;gb1babc3926_0_28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Another preliminary</a:t>
            </a:r>
            <a:r>
              <a:rPr lang="en-US" baseline="0" dirty="0" smtClean="0"/>
              <a:t> to take into note is the amount of NA and Null values in your data. These can also lead to errors if they remain. One can drop the rows containing them, replace them with “none” or “0”, or replace them with the mean, median, or most likely value.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When first initiating the project,</a:t>
            </a:r>
            <a:r>
              <a:rPr lang="en-US" baseline="0" dirty="0" smtClean="0"/>
              <a:t> we originally did the preprocessing separate and individually. This is a problem with large data set, as not only is it hard to keep everything together (originally it was organized through .</a:t>
            </a:r>
            <a:r>
              <a:rPr lang="en-US" baseline="0" dirty="0" err="1" smtClean="0"/>
              <a:t>pkl</a:t>
            </a:r>
            <a:r>
              <a:rPr lang="en-US" baseline="0" dirty="0" smtClean="0"/>
              <a:t> files because of so many transformations), but transformations are done separately. This is different in a pipeline, where everything is applied to all transformers in a series. This simplifies the coding, avoids errors, and, most importantly, allows for recalling. Observed are the transformations done against each type of variable in one of the </a:t>
            </a:r>
            <a:r>
              <a:rPr lang="en-US" baseline="0" dirty="0" smtClean="0"/>
              <a:t>models. For example, for </a:t>
            </a:r>
            <a:r>
              <a:rPr lang="en-US" baseline="0" dirty="0" smtClean="0"/>
              <a:t>numeric, the mean was inputted for all null values, and the values were scaled based on a </a:t>
            </a:r>
            <a:r>
              <a:rPr lang="en-US" baseline="0" dirty="0" err="1" smtClean="0"/>
              <a:t>StandardScaler</a:t>
            </a:r>
            <a:r>
              <a:rPr lang="en-US" baseline="0" dirty="0" smtClean="0"/>
              <a:t>. </a:t>
            </a:r>
            <a:endParaRPr lang="en-US" dirty="0"/>
          </a:p>
        </p:txBody>
      </p:sp>
    </p:spTree>
    <p:extLst>
      <p:ext uri="{BB962C8B-B14F-4D97-AF65-F5344CB8AC3E}">
        <p14:creationId xmlns:p14="http://schemas.microsoft.com/office/powerpoint/2010/main" val="291582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5"/>
        <p:cNvGrpSpPr/>
        <p:nvPr/>
      </p:nvGrpSpPr>
      <p:grpSpPr>
        <a:xfrm>
          <a:off x="0" y="0"/>
          <a:ext cx="0" cy="0"/>
          <a:chOff x="0" y="0"/>
          <a:chExt cx="0" cy="0"/>
        </a:xfrm>
      </p:grpSpPr>
      <p:sp>
        <p:nvSpPr>
          <p:cNvPr id="2046" name="Google Shape;2046;gb1babc3926_0_938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7" name="Google Shape;2047;gb1babc3926_0_938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target itself is </a:t>
            </a:r>
            <a:r>
              <a:rPr lang="en-US" baseline="0" dirty="0" smtClean="0"/>
              <a:t>Sale Price, which will be used as the dependent variable for the models. When it comes to a standard distribution, we can see that most houses were sold at around $180,000. This makes sense since most people can’t afford expensive houses. We do notice outliers though. These outliers mean outliers for numerous other variables, like anything related to area and square footage, which can distort the data.</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7"/>
        <p:cNvGrpSpPr/>
        <p:nvPr/>
      </p:nvGrpSpPr>
      <p:grpSpPr>
        <a:xfrm>
          <a:off x="0" y="0"/>
          <a:ext cx="0" cy="0"/>
          <a:chOff x="0" y="0"/>
          <a:chExt cx="0" cy="0"/>
        </a:xfrm>
      </p:grpSpPr>
      <p:sp>
        <p:nvSpPr>
          <p:cNvPr id="1748" name="Google Shape;1748;gb1babc3926_0_348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9" name="Google Shape;1749;gb1babc3926_0_34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Here we see a summary of the numeric features plotted</a:t>
            </a:r>
            <a:r>
              <a:rPr lang="en-US" baseline="0" dirty="0" smtClean="0"/>
              <a:t> against the target. As an overview, many of them seem to have a basic positive trend (just for example: the top left one, above ground living area, appears to coincide with linearity). Noticeable are also the variables that are ordinal, where several still maintain that positive trend, such as size of garage in car capacity (middle graph highlighted). </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Here shows the correlations of the numeric values.</a:t>
            </a:r>
            <a:r>
              <a:rPr lang="en-US" baseline="0" dirty="0" smtClean="0"/>
              <a:t> However, just because something is highly correlated, doesn’t mean that it is statistically significant. This is telling us are that the correlations are highly affected by </a:t>
            </a:r>
            <a:r>
              <a:rPr lang="en-US" baseline="0" dirty="0" err="1" smtClean="0"/>
              <a:t>multicollinearity</a:t>
            </a:r>
            <a:r>
              <a:rPr lang="en-US" baseline="0" dirty="0" smtClean="0"/>
              <a:t>, which is what machine learning models are supposed to deal with. What it can help with, though, is comparing with the degree of feature importance. </a:t>
            </a:r>
            <a:endParaRPr lang="en-US" dirty="0"/>
          </a:p>
        </p:txBody>
      </p:sp>
    </p:spTree>
    <p:extLst>
      <p:ext uri="{BB962C8B-B14F-4D97-AF65-F5344CB8AC3E}">
        <p14:creationId xmlns:p14="http://schemas.microsoft.com/office/powerpoint/2010/main" val="1895537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b1babc3926_0_40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 name="Google Shape;1774;gb1babc3926_0_40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previous graphs showed</a:t>
            </a:r>
            <a:r>
              <a:rPr lang="en-US" baseline="0" dirty="0" smtClean="0"/>
              <a:t> what a stats model could analyze. As a model, regressions determine the strength of relationships between variables, as well as the statistical significance. A MLR model is unique in that it deals with multiple predictors and can be subject to multi-collinearity, where the more and more features that are added, the increasing likelihood that said features are going to influence each other and the outcome. </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9375" y="-10550"/>
            <a:ext cx="9199200" cy="5180400"/>
          </a:xfrm>
          <a:prstGeom prst="rect">
            <a:avLst/>
          </a:prstGeom>
          <a:solidFill>
            <a:srgbClr val="FFFFF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0;p2"/>
          <p:cNvSpPr/>
          <p:nvPr/>
        </p:nvSpPr>
        <p:spPr>
          <a:xfrm>
            <a:off x="2921025" y="-76725"/>
            <a:ext cx="6292000" cy="5277351"/>
          </a:xfrm>
          <a:custGeom>
            <a:avLst/>
            <a:gdLst/>
            <a:ahLst/>
            <a:cxnLst/>
            <a:rect l="l" t="t" r="r" b="b"/>
            <a:pathLst>
              <a:path w="166411" h="211878" extrusionOk="0">
                <a:moveTo>
                  <a:pt x="87752" y="2728"/>
                </a:moveTo>
                <a:lnTo>
                  <a:pt x="0" y="211878"/>
                </a:lnTo>
                <a:lnTo>
                  <a:pt x="166411" y="211878"/>
                </a:lnTo>
                <a:lnTo>
                  <a:pt x="166411" y="0"/>
                </a:lnTo>
                <a:close/>
              </a:path>
            </a:pathLst>
          </a:custGeom>
          <a:solidFill>
            <a:schemeClr val="accent2"/>
          </a:solidFill>
          <a:ln>
            <a:noFill/>
          </a:ln>
        </p:spPr>
      </p:sp>
      <p:sp>
        <p:nvSpPr>
          <p:cNvPr id="11" name="Google Shape;11;p2"/>
          <p:cNvSpPr txBox="1">
            <a:spLocks noGrp="1"/>
          </p:cNvSpPr>
          <p:nvPr>
            <p:ph type="ctrTitle"/>
          </p:nvPr>
        </p:nvSpPr>
        <p:spPr>
          <a:xfrm>
            <a:off x="4622775" y="682100"/>
            <a:ext cx="3802800" cy="2343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4000"/>
              <a:buNone/>
              <a:defRPr sz="4000">
                <a:solidFill>
                  <a:schemeClr val="lt1"/>
                </a:solidFill>
              </a:defRPr>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4820775" y="3458000"/>
            <a:ext cx="36048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1400"/>
              <a:buNone/>
              <a:defRPr>
                <a:solidFill>
                  <a:schemeClr val="accent1"/>
                </a:solidFill>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382"/>
        <p:cNvGrpSpPr/>
        <p:nvPr/>
      </p:nvGrpSpPr>
      <p:grpSpPr>
        <a:xfrm>
          <a:off x="0" y="0"/>
          <a:ext cx="0" cy="0"/>
          <a:chOff x="0" y="0"/>
          <a:chExt cx="0" cy="0"/>
        </a:xfrm>
      </p:grpSpPr>
      <p:sp>
        <p:nvSpPr>
          <p:cNvPr id="383" name="Google Shape;383;p15"/>
          <p:cNvSpPr txBox="1">
            <a:spLocks noGrp="1"/>
          </p:cNvSpPr>
          <p:nvPr>
            <p:ph type="title"/>
          </p:nvPr>
        </p:nvSpPr>
        <p:spPr>
          <a:xfrm>
            <a:off x="2480700" y="1370519"/>
            <a:ext cx="4182600" cy="13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384" name="Google Shape;384;p15"/>
          <p:cNvSpPr txBox="1">
            <a:spLocks noGrp="1"/>
          </p:cNvSpPr>
          <p:nvPr>
            <p:ph type="subTitle" idx="1"/>
          </p:nvPr>
        </p:nvSpPr>
        <p:spPr>
          <a:xfrm>
            <a:off x="2665625" y="2731100"/>
            <a:ext cx="3629100" cy="104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grpSp>
        <p:nvGrpSpPr>
          <p:cNvPr id="385" name="Google Shape;385;p15"/>
          <p:cNvGrpSpPr/>
          <p:nvPr/>
        </p:nvGrpSpPr>
        <p:grpSpPr>
          <a:xfrm rot="-5400000">
            <a:off x="8110503" y="908422"/>
            <a:ext cx="1193550" cy="68100"/>
            <a:chOff x="557300" y="431950"/>
            <a:chExt cx="1193550" cy="68100"/>
          </a:xfrm>
        </p:grpSpPr>
        <p:sp>
          <p:nvSpPr>
            <p:cNvPr id="386" name="Google Shape;386;p1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 name="Google Shape;387;p1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1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1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1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1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1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393" name="Google Shape;393;p15"/>
          <p:cNvCxnSpPr/>
          <p:nvPr/>
        </p:nvCxnSpPr>
        <p:spPr>
          <a:xfrm>
            <a:off x="8707275" y="1743775"/>
            <a:ext cx="0" cy="3516900"/>
          </a:xfrm>
          <a:prstGeom prst="straightConnector1">
            <a:avLst/>
          </a:prstGeom>
          <a:noFill/>
          <a:ln w="9525" cap="flat" cmpd="sng">
            <a:solidFill>
              <a:srgbClr val="0C343D"/>
            </a:solidFill>
            <a:prstDash val="solid"/>
            <a:round/>
            <a:headEnd type="none" w="med" len="med"/>
            <a:tailEnd type="none" w="med" len="med"/>
          </a:ln>
        </p:spPr>
      </p:cxnSp>
      <p:cxnSp>
        <p:nvCxnSpPr>
          <p:cNvPr id="394" name="Google Shape;394;p15"/>
          <p:cNvCxnSpPr/>
          <p:nvPr/>
        </p:nvCxnSpPr>
        <p:spPr>
          <a:xfrm>
            <a:off x="-560741" y="4643550"/>
            <a:ext cx="3257400" cy="0"/>
          </a:xfrm>
          <a:prstGeom prst="straightConnector1">
            <a:avLst/>
          </a:prstGeom>
          <a:noFill/>
          <a:ln w="9525" cap="flat" cmpd="sng">
            <a:solidFill>
              <a:srgbClr val="0C343D"/>
            </a:solidFill>
            <a:prstDash val="solid"/>
            <a:round/>
            <a:headEnd type="none" w="med" len="med"/>
            <a:tailEnd type="none" w="med" len="med"/>
          </a:ln>
        </p:spPr>
      </p:cxnSp>
      <p:grpSp>
        <p:nvGrpSpPr>
          <p:cNvPr id="395" name="Google Shape;395;p15"/>
          <p:cNvGrpSpPr/>
          <p:nvPr/>
        </p:nvGrpSpPr>
        <p:grpSpPr>
          <a:xfrm>
            <a:off x="250425" y="4910500"/>
            <a:ext cx="1193550" cy="68100"/>
            <a:chOff x="557300" y="431950"/>
            <a:chExt cx="1193550" cy="68100"/>
          </a:xfrm>
        </p:grpSpPr>
        <p:sp>
          <p:nvSpPr>
            <p:cNvPr id="396" name="Google Shape;396;p1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1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1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1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1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1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1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406"/>
        <p:cNvGrpSpPr/>
        <p:nvPr/>
      </p:nvGrpSpPr>
      <p:grpSpPr>
        <a:xfrm>
          <a:off x="0" y="0"/>
          <a:ext cx="0" cy="0"/>
          <a:chOff x="0" y="0"/>
          <a:chExt cx="0" cy="0"/>
        </a:xfrm>
      </p:grpSpPr>
      <p:sp>
        <p:nvSpPr>
          <p:cNvPr id="407" name="Google Shape;407;p17"/>
          <p:cNvSpPr txBox="1">
            <a:spLocks noGrp="1"/>
          </p:cNvSpPr>
          <p:nvPr>
            <p:ph type="title"/>
          </p:nvPr>
        </p:nvSpPr>
        <p:spPr>
          <a:xfrm>
            <a:off x="4857400" y="3472700"/>
            <a:ext cx="2403900" cy="418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600"/>
              <a:buFont typeface="Montserrat Medium"/>
              <a:buNone/>
              <a:defRPr sz="1600">
                <a:solidFill>
                  <a:schemeClr val="accent3"/>
                </a:solidFill>
                <a:latin typeface="Montserrat Medium"/>
                <a:ea typeface="Montserrat Medium"/>
                <a:cs typeface="Montserrat Medium"/>
                <a:sym typeface="Montserrat Medium"/>
              </a:defRPr>
            </a:lvl1pPr>
            <a:lvl2pPr lvl="1"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2pPr>
            <a:lvl3pPr lvl="2"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3pPr>
            <a:lvl4pPr lvl="3"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4pPr>
            <a:lvl5pPr lvl="4"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5pPr>
            <a:lvl6pPr lvl="5"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6pPr>
            <a:lvl7pPr lvl="6"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7pPr>
            <a:lvl8pPr lvl="7"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8pPr>
            <a:lvl9pPr lvl="8"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9pPr>
          </a:lstStyle>
          <a:p>
            <a:endParaRPr/>
          </a:p>
        </p:txBody>
      </p:sp>
      <p:sp>
        <p:nvSpPr>
          <p:cNvPr id="408" name="Google Shape;408;p17"/>
          <p:cNvSpPr txBox="1">
            <a:spLocks noGrp="1"/>
          </p:cNvSpPr>
          <p:nvPr>
            <p:ph type="subTitle" idx="1"/>
          </p:nvPr>
        </p:nvSpPr>
        <p:spPr>
          <a:xfrm>
            <a:off x="4857409" y="1252600"/>
            <a:ext cx="3571800" cy="2041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200"/>
              <a:buFont typeface="Montserrat"/>
              <a:buNone/>
              <a:defRPr sz="2200" b="1">
                <a:solidFill>
                  <a:schemeClr val="dk1"/>
                </a:solidFill>
                <a:latin typeface="Montserrat"/>
                <a:ea typeface="Montserrat"/>
                <a:cs typeface="Montserrat"/>
                <a:sym typeface="Montserrat"/>
              </a:defRPr>
            </a:lvl1pPr>
            <a:lvl2pPr lvl="1" rtl="0">
              <a:lnSpc>
                <a:spcPct val="100000"/>
              </a:lnSpc>
              <a:spcBef>
                <a:spcPts val="0"/>
              </a:spcBef>
              <a:spcAft>
                <a:spcPts val="0"/>
              </a:spcAft>
              <a:buClr>
                <a:schemeClr val="accent3"/>
              </a:buClr>
              <a:buSzPts val="2200"/>
              <a:buNone/>
              <a:defRPr sz="2200">
                <a:solidFill>
                  <a:schemeClr val="accent3"/>
                </a:solidFill>
              </a:defRPr>
            </a:lvl2pPr>
            <a:lvl3pPr lvl="2" rtl="0">
              <a:lnSpc>
                <a:spcPct val="100000"/>
              </a:lnSpc>
              <a:spcBef>
                <a:spcPts val="0"/>
              </a:spcBef>
              <a:spcAft>
                <a:spcPts val="0"/>
              </a:spcAft>
              <a:buClr>
                <a:schemeClr val="accent3"/>
              </a:buClr>
              <a:buSzPts val="2200"/>
              <a:buNone/>
              <a:defRPr sz="2200">
                <a:solidFill>
                  <a:schemeClr val="accent3"/>
                </a:solidFill>
              </a:defRPr>
            </a:lvl3pPr>
            <a:lvl4pPr lvl="3" rtl="0">
              <a:lnSpc>
                <a:spcPct val="100000"/>
              </a:lnSpc>
              <a:spcBef>
                <a:spcPts val="0"/>
              </a:spcBef>
              <a:spcAft>
                <a:spcPts val="0"/>
              </a:spcAft>
              <a:buClr>
                <a:schemeClr val="accent3"/>
              </a:buClr>
              <a:buSzPts val="2200"/>
              <a:buNone/>
              <a:defRPr sz="2200">
                <a:solidFill>
                  <a:schemeClr val="accent3"/>
                </a:solidFill>
              </a:defRPr>
            </a:lvl4pPr>
            <a:lvl5pPr lvl="4" rtl="0">
              <a:lnSpc>
                <a:spcPct val="100000"/>
              </a:lnSpc>
              <a:spcBef>
                <a:spcPts val="0"/>
              </a:spcBef>
              <a:spcAft>
                <a:spcPts val="0"/>
              </a:spcAft>
              <a:buClr>
                <a:schemeClr val="accent3"/>
              </a:buClr>
              <a:buSzPts val="2200"/>
              <a:buNone/>
              <a:defRPr sz="2200">
                <a:solidFill>
                  <a:schemeClr val="accent3"/>
                </a:solidFill>
              </a:defRPr>
            </a:lvl5pPr>
            <a:lvl6pPr lvl="5" rtl="0">
              <a:lnSpc>
                <a:spcPct val="100000"/>
              </a:lnSpc>
              <a:spcBef>
                <a:spcPts val="0"/>
              </a:spcBef>
              <a:spcAft>
                <a:spcPts val="0"/>
              </a:spcAft>
              <a:buClr>
                <a:schemeClr val="accent3"/>
              </a:buClr>
              <a:buSzPts val="2200"/>
              <a:buNone/>
              <a:defRPr sz="2200">
                <a:solidFill>
                  <a:schemeClr val="accent3"/>
                </a:solidFill>
              </a:defRPr>
            </a:lvl6pPr>
            <a:lvl7pPr lvl="6" rtl="0">
              <a:lnSpc>
                <a:spcPct val="100000"/>
              </a:lnSpc>
              <a:spcBef>
                <a:spcPts val="0"/>
              </a:spcBef>
              <a:spcAft>
                <a:spcPts val="0"/>
              </a:spcAft>
              <a:buClr>
                <a:schemeClr val="accent3"/>
              </a:buClr>
              <a:buSzPts val="2200"/>
              <a:buNone/>
              <a:defRPr sz="2200">
                <a:solidFill>
                  <a:schemeClr val="accent3"/>
                </a:solidFill>
              </a:defRPr>
            </a:lvl7pPr>
            <a:lvl8pPr lvl="7" rtl="0">
              <a:lnSpc>
                <a:spcPct val="100000"/>
              </a:lnSpc>
              <a:spcBef>
                <a:spcPts val="0"/>
              </a:spcBef>
              <a:spcAft>
                <a:spcPts val="0"/>
              </a:spcAft>
              <a:buClr>
                <a:schemeClr val="accent3"/>
              </a:buClr>
              <a:buSzPts val="2200"/>
              <a:buNone/>
              <a:defRPr sz="2200">
                <a:solidFill>
                  <a:schemeClr val="accent3"/>
                </a:solidFill>
              </a:defRPr>
            </a:lvl8pPr>
            <a:lvl9pPr lvl="8" rtl="0">
              <a:lnSpc>
                <a:spcPct val="100000"/>
              </a:lnSpc>
              <a:spcBef>
                <a:spcPts val="0"/>
              </a:spcBef>
              <a:spcAft>
                <a:spcPts val="0"/>
              </a:spcAft>
              <a:buClr>
                <a:schemeClr val="accent3"/>
              </a:buClr>
              <a:buSzPts val="2200"/>
              <a:buNone/>
              <a:defRPr sz="2200">
                <a:solidFill>
                  <a:schemeClr val="accent3"/>
                </a:solidFill>
              </a:defRPr>
            </a:lvl9pPr>
          </a:lstStyle>
          <a:p>
            <a:endParaRPr/>
          </a:p>
        </p:txBody>
      </p:sp>
      <p:grpSp>
        <p:nvGrpSpPr>
          <p:cNvPr id="409" name="Google Shape;409;p17"/>
          <p:cNvGrpSpPr/>
          <p:nvPr/>
        </p:nvGrpSpPr>
        <p:grpSpPr>
          <a:xfrm rot="-5400000">
            <a:off x="-140350" y="687150"/>
            <a:ext cx="1193550" cy="205725"/>
            <a:chOff x="250425" y="4752475"/>
            <a:chExt cx="1193550" cy="205725"/>
          </a:xfrm>
        </p:grpSpPr>
        <p:grpSp>
          <p:nvGrpSpPr>
            <p:cNvPr id="410" name="Google Shape;410;p17"/>
            <p:cNvGrpSpPr/>
            <p:nvPr/>
          </p:nvGrpSpPr>
          <p:grpSpPr>
            <a:xfrm>
              <a:off x="250425" y="4890100"/>
              <a:ext cx="1193550" cy="68100"/>
              <a:chOff x="557300" y="431950"/>
              <a:chExt cx="1193550" cy="68100"/>
            </a:xfrm>
          </p:grpSpPr>
          <p:sp>
            <p:nvSpPr>
              <p:cNvPr id="411" name="Google Shape;411;p1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12;p1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1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1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1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1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17;p1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8" name="Google Shape;418;p17"/>
            <p:cNvGrpSpPr/>
            <p:nvPr/>
          </p:nvGrpSpPr>
          <p:grpSpPr>
            <a:xfrm>
              <a:off x="250425" y="4752475"/>
              <a:ext cx="1193550" cy="68100"/>
              <a:chOff x="557300" y="431950"/>
              <a:chExt cx="1193550" cy="68100"/>
            </a:xfrm>
          </p:grpSpPr>
          <p:sp>
            <p:nvSpPr>
              <p:cNvPr id="419" name="Google Shape;419;p1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420;p1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1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1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 name="Google Shape;423;p1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24;p1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 name="Google Shape;425;p1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26" name="Google Shape;426;p17"/>
          <p:cNvGrpSpPr/>
          <p:nvPr/>
        </p:nvGrpSpPr>
        <p:grpSpPr>
          <a:xfrm>
            <a:off x="7733867" y="4910500"/>
            <a:ext cx="1193550" cy="68100"/>
            <a:chOff x="557300" y="431950"/>
            <a:chExt cx="1193550" cy="68100"/>
          </a:xfrm>
        </p:grpSpPr>
        <p:sp>
          <p:nvSpPr>
            <p:cNvPr id="427" name="Google Shape;427;p17"/>
            <p:cNvSpPr/>
            <p:nvPr/>
          </p:nvSpPr>
          <p:spPr>
            <a:xfrm>
              <a:off x="55730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28;p17"/>
            <p:cNvSpPr/>
            <p:nvPr/>
          </p:nvSpPr>
          <p:spPr>
            <a:xfrm>
              <a:off x="744875"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17"/>
            <p:cNvSpPr/>
            <p:nvPr/>
          </p:nvSpPr>
          <p:spPr>
            <a:xfrm>
              <a:off x="93245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17"/>
            <p:cNvSpPr/>
            <p:nvPr/>
          </p:nvSpPr>
          <p:spPr>
            <a:xfrm>
              <a:off x="1120025"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17"/>
            <p:cNvSpPr/>
            <p:nvPr/>
          </p:nvSpPr>
          <p:spPr>
            <a:xfrm>
              <a:off x="130760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17"/>
            <p:cNvSpPr/>
            <p:nvPr/>
          </p:nvSpPr>
          <p:spPr>
            <a:xfrm>
              <a:off x="1495175"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17"/>
            <p:cNvSpPr/>
            <p:nvPr/>
          </p:nvSpPr>
          <p:spPr>
            <a:xfrm>
              <a:off x="168275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2">
    <p:spTree>
      <p:nvGrpSpPr>
        <p:cNvPr id="1" name="Shape 522"/>
        <p:cNvGrpSpPr/>
        <p:nvPr/>
      </p:nvGrpSpPr>
      <p:grpSpPr>
        <a:xfrm>
          <a:off x="0" y="0"/>
          <a:ext cx="0" cy="0"/>
          <a:chOff x="0" y="0"/>
          <a:chExt cx="0" cy="0"/>
        </a:xfrm>
      </p:grpSpPr>
      <p:sp>
        <p:nvSpPr>
          <p:cNvPr id="523" name="Google Shape;523;p20"/>
          <p:cNvSpPr txBox="1">
            <a:spLocks noGrp="1"/>
          </p:cNvSpPr>
          <p:nvPr>
            <p:ph type="subTitle" idx="1"/>
          </p:nvPr>
        </p:nvSpPr>
        <p:spPr>
          <a:xfrm>
            <a:off x="2006850" y="1078150"/>
            <a:ext cx="5130300" cy="37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2pPr>
            <a:lvl3pPr lvl="2"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3pPr>
            <a:lvl4pPr lvl="3"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4pPr>
            <a:lvl5pPr lvl="4"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5pPr>
            <a:lvl6pPr lvl="5"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6pPr>
            <a:lvl7pPr lvl="6"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7pPr>
            <a:lvl8pPr lvl="7"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8pPr>
            <a:lvl9pPr lvl="8"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524" name="Google Shape;524;p20"/>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SzPts val="2150"/>
              <a:buNone/>
              <a:defRPr sz="2150"/>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525" name="Google Shape;525;p20"/>
          <p:cNvSpPr txBox="1">
            <a:spLocks noGrp="1"/>
          </p:cNvSpPr>
          <p:nvPr>
            <p:ph type="subTitle" idx="2"/>
          </p:nvPr>
        </p:nvSpPr>
        <p:spPr>
          <a:xfrm>
            <a:off x="971250" y="1584925"/>
            <a:ext cx="3488400" cy="119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6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
        <p:nvSpPr>
          <p:cNvPr id="526" name="Google Shape;526;p20"/>
          <p:cNvSpPr txBox="1">
            <a:spLocks noGrp="1"/>
          </p:cNvSpPr>
          <p:nvPr>
            <p:ph type="subTitle" idx="3"/>
          </p:nvPr>
        </p:nvSpPr>
        <p:spPr>
          <a:xfrm>
            <a:off x="4684350" y="1584925"/>
            <a:ext cx="3488400" cy="119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6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527"/>
        <p:cNvGrpSpPr/>
        <p:nvPr/>
      </p:nvGrpSpPr>
      <p:grpSpPr>
        <a:xfrm>
          <a:off x="0" y="0"/>
          <a:ext cx="0" cy="0"/>
          <a:chOff x="0" y="0"/>
          <a:chExt cx="0" cy="0"/>
        </a:xfrm>
      </p:grpSpPr>
      <p:sp>
        <p:nvSpPr>
          <p:cNvPr id="528" name="Google Shape;528;p21"/>
          <p:cNvSpPr txBox="1">
            <a:spLocks noGrp="1"/>
          </p:cNvSpPr>
          <p:nvPr>
            <p:ph type="title"/>
          </p:nvPr>
        </p:nvSpPr>
        <p:spPr>
          <a:xfrm>
            <a:off x="5887089" y="2464722"/>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29" name="Google Shape;529;p21"/>
          <p:cNvSpPr txBox="1">
            <a:spLocks noGrp="1"/>
          </p:cNvSpPr>
          <p:nvPr>
            <p:ph type="subTitle" idx="1"/>
          </p:nvPr>
        </p:nvSpPr>
        <p:spPr>
          <a:xfrm>
            <a:off x="5887089" y="2814767"/>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0" name="Google Shape;530;p21"/>
          <p:cNvSpPr txBox="1">
            <a:spLocks noGrp="1"/>
          </p:cNvSpPr>
          <p:nvPr>
            <p:ph type="title" idx="2"/>
          </p:nvPr>
        </p:nvSpPr>
        <p:spPr>
          <a:xfrm>
            <a:off x="5887089" y="3626759"/>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1" name="Google Shape;531;p21"/>
          <p:cNvSpPr txBox="1">
            <a:spLocks noGrp="1"/>
          </p:cNvSpPr>
          <p:nvPr>
            <p:ph type="subTitle" idx="3"/>
          </p:nvPr>
        </p:nvSpPr>
        <p:spPr>
          <a:xfrm>
            <a:off x="5887089" y="3976804"/>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2" name="Google Shape;532;p21"/>
          <p:cNvSpPr txBox="1">
            <a:spLocks noGrp="1"/>
          </p:cNvSpPr>
          <p:nvPr>
            <p:ph type="title" idx="4"/>
          </p:nvPr>
        </p:nvSpPr>
        <p:spPr>
          <a:xfrm>
            <a:off x="5887089" y="130268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3" name="Google Shape;533;p21"/>
          <p:cNvSpPr txBox="1">
            <a:spLocks noGrp="1"/>
          </p:cNvSpPr>
          <p:nvPr>
            <p:ph type="subTitle" idx="5"/>
          </p:nvPr>
        </p:nvSpPr>
        <p:spPr>
          <a:xfrm>
            <a:off x="5887089" y="1652730"/>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4" name="Google Shape;534;p21"/>
          <p:cNvSpPr txBox="1">
            <a:spLocks noGrp="1"/>
          </p:cNvSpPr>
          <p:nvPr>
            <p:ph type="title" idx="6"/>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7">
    <p:spTree>
      <p:nvGrpSpPr>
        <p:cNvPr id="1" name="Shape 535"/>
        <p:cNvGrpSpPr/>
        <p:nvPr/>
      </p:nvGrpSpPr>
      <p:grpSpPr>
        <a:xfrm>
          <a:off x="0" y="0"/>
          <a:ext cx="0" cy="0"/>
          <a:chOff x="0" y="0"/>
          <a:chExt cx="0" cy="0"/>
        </a:xfrm>
      </p:grpSpPr>
      <p:sp>
        <p:nvSpPr>
          <p:cNvPr id="536" name="Google Shape;536;p22"/>
          <p:cNvSpPr txBox="1">
            <a:spLocks noGrp="1"/>
          </p:cNvSpPr>
          <p:nvPr>
            <p:ph type="title"/>
          </p:nvPr>
        </p:nvSpPr>
        <p:spPr>
          <a:xfrm>
            <a:off x="4800450" y="207085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7" name="Google Shape;537;p22"/>
          <p:cNvSpPr txBox="1">
            <a:spLocks noGrp="1"/>
          </p:cNvSpPr>
          <p:nvPr>
            <p:ph type="subTitle" idx="1"/>
          </p:nvPr>
        </p:nvSpPr>
        <p:spPr>
          <a:xfrm>
            <a:off x="4800450" y="2329077"/>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8" name="Google Shape;538;p22"/>
          <p:cNvSpPr txBox="1">
            <a:spLocks noGrp="1"/>
          </p:cNvSpPr>
          <p:nvPr>
            <p:ph type="title" idx="2"/>
          </p:nvPr>
        </p:nvSpPr>
        <p:spPr>
          <a:xfrm>
            <a:off x="1894650" y="389070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9" name="Google Shape;539;p22"/>
          <p:cNvSpPr txBox="1">
            <a:spLocks noGrp="1"/>
          </p:cNvSpPr>
          <p:nvPr>
            <p:ph type="subTitle" idx="3"/>
          </p:nvPr>
        </p:nvSpPr>
        <p:spPr>
          <a:xfrm>
            <a:off x="1894650" y="4149075"/>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40" name="Google Shape;540;p22"/>
          <p:cNvSpPr txBox="1">
            <a:spLocks noGrp="1"/>
          </p:cNvSpPr>
          <p:nvPr>
            <p:ph type="title" idx="4"/>
          </p:nvPr>
        </p:nvSpPr>
        <p:spPr>
          <a:xfrm>
            <a:off x="1894650" y="207085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41" name="Google Shape;541;p22"/>
          <p:cNvSpPr txBox="1">
            <a:spLocks noGrp="1"/>
          </p:cNvSpPr>
          <p:nvPr>
            <p:ph type="subTitle" idx="5"/>
          </p:nvPr>
        </p:nvSpPr>
        <p:spPr>
          <a:xfrm>
            <a:off x="1894650" y="2329077"/>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42" name="Google Shape;542;p22"/>
          <p:cNvSpPr txBox="1">
            <a:spLocks noGrp="1"/>
          </p:cNvSpPr>
          <p:nvPr>
            <p:ph type="title" idx="6"/>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543" name="Google Shape;543;p22"/>
          <p:cNvSpPr txBox="1">
            <a:spLocks noGrp="1"/>
          </p:cNvSpPr>
          <p:nvPr>
            <p:ph type="title" idx="7"/>
          </p:nvPr>
        </p:nvSpPr>
        <p:spPr>
          <a:xfrm>
            <a:off x="4800450" y="389070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44" name="Google Shape;544;p22"/>
          <p:cNvSpPr txBox="1">
            <a:spLocks noGrp="1"/>
          </p:cNvSpPr>
          <p:nvPr>
            <p:ph type="subTitle" idx="8"/>
          </p:nvPr>
        </p:nvSpPr>
        <p:spPr>
          <a:xfrm>
            <a:off x="4800450" y="4149075"/>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545" name="Google Shape;545;p22"/>
          <p:cNvCxnSpPr/>
          <p:nvPr/>
        </p:nvCxnSpPr>
        <p:spPr>
          <a:xfrm rot="5400000">
            <a:off x="7378426" y="3765324"/>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546" name="Google Shape;546;p22"/>
          <p:cNvGrpSpPr/>
          <p:nvPr/>
        </p:nvGrpSpPr>
        <p:grpSpPr>
          <a:xfrm flipH="1">
            <a:off x="8070374" y="3656565"/>
            <a:ext cx="486100" cy="1193550"/>
            <a:chOff x="8255228" y="345697"/>
            <a:chExt cx="486100" cy="1193550"/>
          </a:xfrm>
        </p:grpSpPr>
        <p:grpSp>
          <p:nvGrpSpPr>
            <p:cNvPr id="547" name="Google Shape;547;p22"/>
            <p:cNvGrpSpPr/>
            <p:nvPr/>
          </p:nvGrpSpPr>
          <p:grpSpPr>
            <a:xfrm rot="-5400000">
              <a:off x="8041690" y="839610"/>
              <a:ext cx="1193550" cy="205725"/>
              <a:chOff x="250425" y="4752475"/>
              <a:chExt cx="1193550" cy="205725"/>
            </a:xfrm>
          </p:grpSpPr>
          <p:grpSp>
            <p:nvGrpSpPr>
              <p:cNvPr id="548" name="Google Shape;548;p22"/>
              <p:cNvGrpSpPr/>
              <p:nvPr/>
            </p:nvGrpSpPr>
            <p:grpSpPr>
              <a:xfrm>
                <a:off x="250425" y="4890100"/>
                <a:ext cx="1193550" cy="68100"/>
                <a:chOff x="557300" y="431950"/>
                <a:chExt cx="1193550" cy="68100"/>
              </a:xfrm>
            </p:grpSpPr>
            <p:sp>
              <p:nvSpPr>
                <p:cNvPr id="549" name="Google Shape;549;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0" name="Google Shape;550;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 name="Google Shape;551;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 name="Google Shape;552;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 name="Google Shape;553;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4" name="Google Shape;554;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 name="Google Shape;555;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56" name="Google Shape;556;p22"/>
              <p:cNvGrpSpPr/>
              <p:nvPr/>
            </p:nvGrpSpPr>
            <p:grpSpPr>
              <a:xfrm>
                <a:off x="250425" y="4752475"/>
                <a:ext cx="1193550" cy="68100"/>
                <a:chOff x="557300" y="431950"/>
                <a:chExt cx="1193550" cy="68100"/>
              </a:xfrm>
            </p:grpSpPr>
            <p:sp>
              <p:nvSpPr>
                <p:cNvPr id="557" name="Google Shape;557;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 name="Google Shape;558;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 name="Google Shape;559;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 name="Google Shape;560;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 name="Google Shape;561;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64" name="Google Shape;564;p22"/>
            <p:cNvGrpSpPr/>
            <p:nvPr/>
          </p:nvGrpSpPr>
          <p:grpSpPr>
            <a:xfrm rot="-5400000">
              <a:off x="7761315" y="839610"/>
              <a:ext cx="1193550" cy="205725"/>
              <a:chOff x="250425" y="4752475"/>
              <a:chExt cx="1193550" cy="205725"/>
            </a:xfrm>
          </p:grpSpPr>
          <p:grpSp>
            <p:nvGrpSpPr>
              <p:cNvPr id="565" name="Google Shape;565;p22"/>
              <p:cNvGrpSpPr/>
              <p:nvPr/>
            </p:nvGrpSpPr>
            <p:grpSpPr>
              <a:xfrm>
                <a:off x="250425" y="4890100"/>
                <a:ext cx="1193550" cy="68100"/>
                <a:chOff x="557300" y="431950"/>
                <a:chExt cx="1193550" cy="68100"/>
              </a:xfrm>
            </p:grpSpPr>
            <p:sp>
              <p:nvSpPr>
                <p:cNvPr id="566" name="Google Shape;566;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570;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3" name="Google Shape;573;p22"/>
              <p:cNvGrpSpPr/>
              <p:nvPr/>
            </p:nvGrpSpPr>
            <p:grpSpPr>
              <a:xfrm>
                <a:off x="250425" y="4752475"/>
                <a:ext cx="1193550" cy="68100"/>
                <a:chOff x="557300" y="431950"/>
                <a:chExt cx="1193550" cy="68100"/>
              </a:xfrm>
            </p:grpSpPr>
            <p:sp>
              <p:nvSpPr>
                <p:cNvPr id="574" name="Google Shape;574;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 name="Google Shape;575;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 name="Google Shape;576;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577;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 name="Google Shape;578;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579;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580;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CUSTOM_8">
    <p:spTree>
      <p:nvGrpSpPr>
        <p:cNvPr id="1" name="Shape 581"/>
        <p:cNvGrpSpPr/>
        <p:nvPr/>
      </p:nvGrpSpPr>
      <p:grpSpPr>
        <a:xfrm>
          <a:off x="0" y="0"/>
          <a:ext cx="0" cy="0"/>
          <a:chOff x="0" y="0"/>
          <a:chExt cx="0" cy="0"/>
        </a:xfrm>
      </p:grpSpPr>
      <p:sp>
        <p:nvSpPr>
          <p:cNvPr id="582" name="Google Shape;582;p23"/>
          <p:cNvSpPr txBox="1">
            <a:spLocks noGrp="1"/>
          </p:cNvSpPr>
          <p:nvPr>
            <p:ph type="title"/>
          </p:nvPr>
        </p:nvSpPr>
        <p:spPr>
          <a:xfrm>
            <a:off x="2125175" y="3815675"/>
            <a:ext cx="2632200" cy="29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83" name="Google Shape;583;p23"/>
          <p:cNvSpPr txBox="1">
            <a:spLocks noGrp="1"/>
          </p:cNvSpPr>
          <p:nvPr>
            <p:ph type="subTitle" idx="1"/>
          </p:nvPr>
        </p:nvSpPr>
        <p:spPr>
          <a:xfrm>
            <a:off x="2125174" y="4110875"/>
            <a:ext cx="4045200" cy="418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84" name="Google Shape;584;p23"/>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585" name="Google Shape;585;p23"/>
          <p:cNvSpPr txBox="1">
            <a:spLocks noGrp="1"/>
          </p:cNvSpPr>
          <p:nvPr>
            <p:ph type="title" idx="3"/>
          </p:nvPr>
        </p:nvSpPr>
        <p:spPr>
          <a:xfrm>
            <a:off x="2125175" y="1505225"/>
            <a:ext cx="2632200" cy="29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86" name="Google Shape;586;p23"/>
          <p:cNvSpPr txBox="1">
            <a:spLocks noGrp="1"/>
          </p:cNvSpPr>
          <p:nvPr>
            <p:ph type="subTitle" idx="4"/>
          </p:nvPr>
        </p:nvSpPr>
        <p:spPr>
          <a:xfrm>
            <a:off x="2125174" y="1800500"/>
            <a:ext cx="4009200" cy="41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587" name="Google Shape;587;p23"/>
          <p:cNvCxnSpPr/>
          <p:nvPr/>
        </p:nvCxnSpPr>
        <p:spPr>
          <a:xfrm>
            <a:off x="-560741" y="4643550"/>
            <a:ext cx="9889500" cy="0"/>
          </a:xfrm>
          <a:prstGeom prst="straightConnector1">
            <a:avLst/>
          </a:prstGeom>
          <a:noFill/>
          <a:ln w="9525" cap="flat" cmpd="sng">
            <a:solidFill>
              <a:srgbClr val="0C343D"/>
            </a:solidFill>
            <a:prstDash val="solid"/>
            <a:round/>
            <a:headEnd type="none" w="med" len="med"/>
            <a:tailEnd type="none" w="med" len="med"/>
          </a:ln>
        </p:spPr>
      </p:cxnSp>
      <p:grpSp>
        <p:nvGrpSpPr>
          <p:cNvPr id="588" name="Google Shape;588;p23"/>
          <p:cNvGrpSpPr/>
          <p:nvPr/>
        </p:nvGrpSpPr>
        <p:grpSpPr>
          <a:xfrm>
            <a:off x="3975225" y="4910500"/>
            <a:ext cx="1193550" cy="68100"/>
            <a:chOff x="557300" y="431950"/>
            <a:chExt cx="1193550" cy="68100"/>
          </a:xfrm>
        </p:grpSpPr>
        <p:sp>
          <p:nvSpPr>
            <p:cNvPr id="589" name="Google Shape;589;p2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0" name="Google Shape;590;p2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2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592;p2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593;p2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 name="Google Shape;594;p2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 name="Google Shape;595;p2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596" name="Google Shape;596;p23"/>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597" name="Google Shape;597;p23"/>
          <p:cNvGrpSpPr/>
          <p:nvPr/>
        </p:nvGrpSpPr>
        <p:grpSpPr>
          <a:xfrm>
            <a:off x="7718425" y="193250"/>
            <a:ext cx="1193550" cy="68100"/>
            <a:chOff x="557300" y="431950"/>
            <a:chExt cx="1193550" cy="68100"/>
          </a:xfrm>
        </p:grpSpPr>
        <p:sp>
          <p:nvSpPr>
            <p:cNvPr id="598" name="Google Shape;598;p2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599" name="Google Shape;599;p2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0" name="Google Shape;600;p2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1" name="Google Shape;601;p2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2" name="Google Shape;602;p2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3" name="Google Shape;603;p2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4" name="Google Shape;604;p2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
        <p:nvSpPr>
          <p:cNvPr id="605" name="Google Shape;605;p23"/>
          <p:cNvSpPr txBox="1">
            <a:spLocks noGrp="1"/>
          </p:cNvSpPr>
          <p:nvPr>
            <p:ph type="title" idx="5"/>
          </p:nvPr>
        </p:nvSpPr>
        <p:spPr>
          <a:xfrm>
            <a:off x="4446949" y="2660438"/>
            <a:ext cx="2632200" cy="295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600"/>
              <a:buFont typeface="Montserrat"/>
              <a:buNone/>
              <a:defRPr sz="1600" b="1">
                <a:solidFill>
                  <a:schemeClr val="dk1"/>
                </a:solidFill>
                <a:latin typeface="Montserrat"/>
                <a:ea typeface="Montserrat"/>
                <a:cs typeface="Montserrat"/>
                <a:sym typeface="Montserrat"/>
              </a:defRPr>
            </a:lvl1pPr>
            <a:lvl2pPr lvl="1"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606" name="Google Shape;606;p23"/>
          <p:cNvSpPr txBox="1">
            <a:spLocks noGrp="1"/>
          </p:cNvSpPr>
          <p:nvPr>
            <p:ph type="subTitle" idx="6"/>
          </p:nvPr>
        </p:nvSpPr>
        <p:spPr>
          <a:xfrm>
            <a:off x="3069949" y="2955713"/>
            <a:ext cx="4009200" cy="41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3"/>
              </a:buClr>
              <a:buSzPts val="1400"/>
              <a:buNone/>
              <a:defRPr sz="1400">
                <a:solidFill>
                  <a:schemeClr val="dk2"/>
                </a:solidFill>
              </a:defRPr>
            </a:lvl1pPr>
            <a:lvl2pPr lvl="1" algn="r" rtl="0">
              <a:lnSpc>
                <a:spcPct val="100000"/>
              </a:lnSpc>
              <a:spcBef>
                <a:spcPts val="0"/>
              </a:spcBef>
              <a:spcAft>
                <a:spcPts val="0"/>
              </a:spcAft>
              <a:buClr>
                <a:schemeClr val="accent3"/>
              </a:buClr>
              <a:buSzPts val="2100"/>
              <a:buNone/>
              <a:defRPr sz="2100">
                <a:solidFill>
                  <a:schemeClr val="accent3"/>
                </a:solidFill>
              </a:defRPr>
            </a:lvl2pPr>
            <a:lvl3pPr lvl="2" algn="r" rtl="0">
              <a:lnSpc>
                <a:spcPct val="100000"/>
              </a:lnSpc>
              <a:spcBef>
                <a:spcPts val="0"/>
              </a:spcBef>
              <a:spcAft>
                <a:spcPts val="0"/>
              </a:spcAft>
              <a:buClr>
                <a:schemeClr val="accent3"/>
              </a:buClr>
              <a:buSzPts val="2100"/>
              <a:buNone/>
              <a:defRPr sz="2100">
                <a:solidFill>
                  <a:schemeClr val="accent3"/>
                </a:solidFill>
              </a:defRPr>
            </a:lvl3pPr>
            <a:lvl4pPr lvl="3" algn="r" rtl="0">
              <a:lnSpc>
                <a:spcPct val="100000"/>
              </a:lnSpc>
              <a:spcBef>
                <a:spcPts val="0"/>
              </a:spcBef>
              <a:spcAft>
                <a:spcPts val="0"/>
              </a:spcAft>
              <a:buClr>
                <a:schemeClr val="accent3"/>
              </a:buClr>
              <a:buSzPts val="2100"/>
              <a:buNone/>
              <a:defRPr sz="2100">
                <a:solidFill>
                  <a:schemeClr val="accent3"/>
                </a:solidFill>
              </a:defRPr>
            </a:lvl4pPr>
            <a:lvl5pPr lvl="4" algn="r" rtl="0">
              <a:lnSpc>
                <a:spcPct val="100000"/>
              </a:lnSpc>
              <a:spcBef>
                <a:spcPts val="0"/>
              </a:spcBef>
              <a:spcAft>
                <a:spcPts val="0"/>
              </a:spcAft>
              <a:buClr>
                <a:schemeClr val="accent3"/>
              </a:buClr>
              <a:buSzPts val="2100"/>
              <a:buNone/>
              <a:defRPr sz="2100">
                <a:solidFill>
                  <a:schemeClr val="accent3"/>
                </a:solidFill>
              </a:defRPr>
            </a:lvl5pPr>
            <a:lvl6pPr lvl="5" algn="r" rtl="0">
              <a:lnSpc>
                <a:spcPct val="100000"/>
              </a:lnSpc>
              <a:spcBef>
                <a:spcPts val="0"/>
              </a:spcBef>
              <a:spcAft>
                <a:spcPts val="0"/>
              </a:spcAft>
              <a:buClr>
                <a:schemeClr val="accent3"/>
              </a:buClr>
              <a:buSzPts val="2100"/>
              <a:buNone/>
              <a:defRPr sz="2100">
                <a:solidFill>
                  <a:schemeClr val="accent3"/>
                </a:solidFill>
              </a:defRPr>
            </a:lvl6pPr>
            <a:lvl7pPr lvl="6" algn="r" rtl="0">
              <a:lnSpc>
                <a:spcPct val="100000"/>
              </a:lnSpc>
              <a:spcBef>
                <a:spcPts val="0"/>
              </a:spcBef>
              <a:spcAft>
                <a:spcPts val="0"/>
              </a:spcAft>
              <a:buClr>
                <a:schemeClr val="accent3"/>
              </a:buClr>
              <a:buSzPts val="2100"/>
              <a:buNone/>
              <a:defRPr sz="2100">
                <a:solidFill>
                  <a:schemeClr val="accent3"/>
                </a:solidFill>
              </a:defRPr>
            </a:lvl7pPr>
            <a:lvl8pPr lvl="7" algn="r" rtl="0">
              <a:lnSpc>
                <a:spcPct val="100000"/>
              </a:lnSpc>
              <a:spcBef>
                <a:spcPts val="0"/>
              </a:spcBef>
              <a:spcAft>
                <a:spcPts val="0"/>
              </a:spcAft>
              <a:buClr>
                <a:schemeClr val="accent3"/>
              </a:buClr>
              <a:buSzPts val="2100"/>
              <a:buNone/>
              <a:defRPr sz="2100">
                <a:solidFill>
                  <a:schemeClr val="accent3"/>
                </a:solidFill>
              </a:defRPr>
            </a:lvl8pPr>
            <a:lvl9pPr lvl="8" algn="r" rtl="0">
              <a:lnSpc>
                <a:spcPct val="100000"/>
              </a:lnSpc>
              <a:spcBef>
                <a:spcPts val="0"/>
              </a:spcBef>
              <a:spcAft>
                <a:spcPts val="0"/>
              </a:spcAft>
              <a:buClr>
                <a:schemeClr val="accent3"/>
              </a:buClr>
              <a:buSzPts val="2100"/>
              <a:buNone/>
              <a:defRPr sz="2100">
                <a:solidFill>
                  <a:schemeClr val="accent3"/>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p:cSld name="CUSTOM_9">
    <p:spTree>
      <p:nvGrpSpPr>
        <p:cNvPr id="1" name="Shape 607"/>
        <p:cNvGrpSpPr/>
        <p:nvPr/>
      </p:nvGrpSpPr>
      <p:grpSpPr>
        <a:xfrm>
          <a:off x="0" y="0"/>
          <a:ext cx="0" cy="0"/>
          <a:chOff x="0" y="0"/>
          <a:chExt cx="0" cy="0"/>
        </a:xfrm>
      </p:grpSpPr>
      <p:cxnSp>
        <p:nvCxnSpPr>
          <p:cNvPr id="608" name="Google Shape;608;p24"/>
          <p:cNvCxnSpPr/>
          <p:nvPr/>
        </p:nvCxnSpPr>
        <p:spPr>
          <a:xfrm>
            <a:off x="1967750" y="4777038"/>
            <a:ext cx="7176300" cy="0"/>
          </a:xfrm>
          <a:prstGeom prst="straightConnector1">
            <a:avLst/>
          </a:prstGeom>
          <a:noFill/>
          <a:ln w="9525" cap="flat" cmpd="sng">
            <a:solidFill>
              <a:srgbClr val="0C343D"/>
            </a:solidFill>
            <a:prstDash val="solid"/>
            <a:round/>
            <a:headEnd type="none" w="med" len="med"/>
            <a:tailEnd type="none" w="med" len="med"/>
          </a:ln>
        </p:spPr>
      </p:cxnSp>
      <p:grpSp>
        <p:nvGrpSpPr>
          <p:cNvPr id="609" name="Google Shape;609;p24"/>
          <p:cNvGrpSpPr/>
          <p:nvPr/>
        </p:nvGrpSpPr>
        <p:grpSpPr>
          <a:xfrm>
            <a:off x="250425" y="4772875"/>
            <a:ext cx="1193550" cy="205725"/>
            <a:chOff x="250425" y="4752475"/>
            <a:chExt cx="1193550" cy="205725"/>
          </a:xfrm>
        </p:grpSpPr>
        <p:grpSp>
          <p:nvGrpSpPr>
            <p:cNvPr id="610" name="Google Shape;610;p24"/>
            <p:cNvGrpSpPr/>
            <p:nvPr/>
          </p:nvGrpSpPr>
          <p:grpSpPr>
            <a:xfrm>
              <a:off x="250425" y="4890100"/>
              <a:ext cx="1193550" cy="68100"/>
              <a:chOff x="557300" y="431950"/>
              <a:chExt cx="1193550" cy="68100"/>
            </a:xfrm>
          </p:grpSpPr>
          <p:sp>
            <p:nvSpPr>
              <p:cNvPr id="611" name="Google Shape;611;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 name="Google Shape;612;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 name="Google Shape;613;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 name="Google Shape;614;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 name="Google Shape;615;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 name="Google Shape;616;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 name="Google Shape;617;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8" name="Google Shape;618;p24"/>
            <p:cNvGrpSpPr/>
            <p:nvPr/>
          </p:nvGrpSpPr>
          <p:grpSpPr>
            <a:xfrm>
              <a:off x="250425" y="4752475"/>
              <a:ext cx="1193550" cy="68100"/>
              <a:chOff x="557300" y="431950"/>
              <a:chExt cx="1193550" cy="68100"/>
            </a:xfrm>
          </p:grpSpPr>
          <p:sp>
            <p:nvSpPr>
              <p:cNvPr id="619" name="Google Shape;619;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 name="Google Shape;620;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 name="Google Shape;621;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2" name="Google Shape;622;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4" name="Google Shape;624;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 name="Google Shape;625;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626" name="Google Shape;626;p24"/>
          <p:cNvCxnSpPr/>
          <p:nvPr/>
        </p:nvCxnSpPr>
        <p:spPr>
          <a:xfrm>
            <a:off x="6335100" y="944800"/>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627" name="Google Shape;627;p24"/>
          <p:cNvGrpSpPr/>
          <p:nvPr/>
        </p:nvGrpSpPr>
        <p:grpSpPr>
          <a:xfrm rot="-5400000">
            <a:off x="8062841" y="-116153"/>
            <a:ext cx="486100" cy="1193550"/>
            <a:chOff x="8255228" y="345697"/>
            <a:chExt cx="486100" cy="1193550"/>
          </a:xfrm>
        </p:grpSpPr>
        <p:grpSp>
          <p:nvGrpSpPr>
            <p:cNvPr id="628" name="Google Shape;628;p24"/>
            <p:cNvGrpSpPr/>
            <p:nvPr/>
          </p:nvGrpSpPr>
          <p:grpSpPr>
            <a:xfrm rot="-5400000">
              <a:off x="8041690" y="839610"/>
              <a:ext cx="1193550" cy="205725"/>
              <a:chOff x="250425" y="4752475"/>
              <a:chExt cx="1193550" cy="205725"/>
            </a:xfrm>
          </p:grpSpPr>
          <p:grpSp>
            <p:nvGrpSpPr>
              <p:cNvPr id="629" name="Google Shape;629;p24"/>
              <p:cNvGrpSpPr/>
              <p:nvPr/>
            </p:nvGrpSpPr>
            <p:grpSpPr>
              <a:xfrm>
                <a:off x="250425" y="4890100"/>
                <a:ext cx="1193550" cy="68100"/>
                <a:chOff x="557300" y="431950"/>
                <a:chExt cx="1193550" cy="68100"/>
              </a:xfrm>
            </p:grpSpPr>
            <p:sp>
              <p:nvSpPr>
                <p:cNvPr id="630" name="Google Shape;630;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 name="Google Shape;631;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 name="Google Shape;632;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 name="Google Shape;633;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 name="Google Shape;634;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 name="Google Shape;635;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 name="Google Shape;636;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7" name="Google Shape;637;p24"/>
              <p:cNvGrpSpPr/>
              <p:nvPr/>
            </p:nvGrpSpPr>
            <p:grpSpPr>
              <a:xfrm>
                <a:off x="250425" y="4752475"/>
                <a:ext cx="1193550" cy="68100"/>
                <a:chOff x="557300" y="431950"/>
                <a:chExt cx="1193550" cy="68100"/>
              </a:xfrm>
            </p:grpSpPr>
            <p:sp>
              <p:nvSpPr>
                <p:cNvPr id="638" name="Google Shape;638;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9" name="Google Shape;639;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0" name="Google Shape;640;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1" name="Google Shape;641;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2" name="Google Shape;642;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3" name="Google Shape;643;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4" name="Google Shape;644;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45" name="Google Shape;645;p24"/>
            <p:cNvGrpSpPr/>
            <p:nvPr/>
          </p:nvGrpSpPr>
          <p:grpSpPr>
            <a:xfrm rot="-5400000">
              <a:off x="7761315" y="839610"/>
              <a:ext cx="1193550" cy="205725"/>
              <a:chOff x="250425" y="4752475"/>
              <a:chExt cx="1193550" cy="205725"/>
            </a:xfrm>
          </p:grpSpPr>
          <p:grpSp>
            <p:nvGrpSpPr>
              <p:cNvPr id="646" name="Google Shape;646;p24"/>
              <p:cNvGrpSpPr/>
              <p:nvPr/>
            </p:nvGrpSpPr>
            <p:grpSpPr>
              <a:xfrm>
                <a:off x="250425" y="4890100"/>
                <a:ext cx="1193550" cy="68100"/>
                <a:chOff x="557300" y="431950"/>
                <a:chExt cx="1193550" cy="68100"/>
              </a:xfrm>
            </p:grpSpPr>
            <p:sp>
              <p:nvSpPr>
                <p:cNvPr id="647" name="Google Shape;647;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8" name="Google Shape;648;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9" name="Google Shape;649;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650;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 name="Google Shape;651;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652;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653;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54" name="Google Shape;654;p24"/>
              <p:cNvGrpSpPr/>
              <p:nvPr/>
            </p:nvGrpSpPr>
            <p:grpSpPr>
              <a:xfrm>
                <a:off x="250425" y="4752475"/>
                <a:ext cx="1193550" cy="68100"/>
                <a:chOff x="557300" y="431950"/>
                <a:chExt cx="1193550" cy="68100"/>
              </a:xfrm>
            </p:grpSpPr>
            <p:sp>
              <p:nvSpPr>
                <p:cNvPr id="655" name="Google Shape;655;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6" name="Google Shape;656;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7" name="Google Shape;657;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8" name="Google Shape;658;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9" name="Google Shape;659;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0" name="Google Shape;660;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1" name="Google Shape;661;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662" name="Google Shape;662;p24"/>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10">
    <p:spTree>
      <p:nvGrpSpPr>
        <p:cNvPr id="1" name="Shape 663"/>
        <p:cNvGrpSpPr/>
        <p:nvPr/>
      </p:nvGrpSpPr>
      <p:grpSpPr>
        <a:xfrm>
          <a:off x="0" y="0"/>
          <a:ext cx="0" cy="0"/>
          <a:chOff x="0" y="0"/>
          <a:chExt cx="0" cy="0"/>
        </a:xfrm>
      </p:grpSpPr>
      <p:sp>
        <p:nvSpPr>
          <p:cNvPr id="664" name="Google Shape;664;p25"/>
          <p:cNvSpPr txBox="1">
            <a:spLocks noGrp="1"/>
          </p:cNvSpPr>
          <p:nvPr>
            <p:ph type="body" idx="1"/>
          </p:nvPr>
        </p:nvSpPr>
        <p:spPr>
          <a:xfrm>
            <a:off x="945150" y="1627750"/>
            <a:ext cx="3826800" cy="2937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65" name="Google Shape;665;p25"/>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666" name="Google Shape;666;p25"/>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667" name="Google Shape;667;p25"/>
          <p:cNvGrpSpPr/>
          <p:nvPr/>
        </p:nvGrpSpPr>
        <p:grpSpPr>
          <a:xfrm>
            <a:off x="7718425" y="193250"/>
            <a:ext cx="1193550" cy="68100"/>
            <a:chOff x="557300" y="431950"/>
            <a:chExt cx="1193550" cy="68100"/>
          </a:xfrm>
        </p:grpSpPr>
        <p:sp>
          <p:nvSpPr>
            <p:cNvPr id="668" name="Google Shape;668;p2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69" name="Google Shape;669;p2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0" name="Google Shape;670;p2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1" name="Google Shape;671;p2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2" name="Google Shape;672;p2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3" name="Google Shape;673;p2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4" name="Google Shape;674;p2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grpSp>
        <p:nvGrpSpPr>
          <p:cNvPr id="675" name="Google Shape;675;p25"/>
          <p:cNvGrpSpPr/>
          <p:nvPr/>
        </p:nvGrpSpPr>
        <p:grpSpPr>
          <a:xfrm>
            <a:off x="250425" y="4772875"/>
            <a:ext cx="1193550" cy="205725"/>
            <a:chOff x="250425" y="4752475"/>
            <a:chExt cx="1193550" cy="205725"/>
          </a:xfrm>
        </p:grpSpPr>
        <p:grpSp>
          <p:nvGrpSpPr>
            <p:cNvPr id="676" name="Google Shape;676;p25"/>
            <p:cNvGrpSpPr/>
            <p:nvPr/>
          </p:nvGrpSpPr>
          <p:grpSpPr>
            <a:xfrm>
              <a:off x="250425" y="4890100"/>
              <a:ext cx="1193550" cy="68100"/>
              <a:chOff x="557300" y="431950"/>
              <a:chExt cx="1193550" cy="68100"/>
            </a:xfrm>
          </p:grpSpPr>
          <p:sp>
            <p:nvSpPr>
              <p:cNvPr id="677" name="Google Shape;677;p2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 name="Google Shape;678;p2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9" name="Google Shape;679;p2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0" name="Google Shape;680;p2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 name="Google Shape;681;p2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 name="Google Shape;682;p2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 name="Google Shape;683;p2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84" name="Google Shape;684;p25"/>
            <p:cNvGrpSpPr/>
            <p:nvPr/>
          </p:nvGrpSpPr>
          <p:grpSpPr>
            <a:xfrm>
              <a:off x="250425" y="4752475"/>
              <a:ext cx="1193550" cy="68100"/>
              <a:chOff x="557300" y="431950"/>
              <a:chExt cx="1193550" cy="68100"/>
            </a:xfrm>
          </p:grpSpPr>
          <p:sp>
            <p:nvSpPr>
              <p:cNvPr id="685" name="Google Shape;685;p2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 name="Google Shape;686;p2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 name="Google Shape;687;p2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 name="Google Shape;688;p2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 name="Google Shape;689;p2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 name="Google Shape;690;p2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691;p2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692" name="Google Shape;692;p25"/>
          <p:cNvCxnSpPr/>
          <p:nvPr/>
        </p:nvCxnSpPr>
        <p:spPr>
          <a:xfrm>
            <a:off x="1967750" y="4777038"/>
            <a:ext cx="7271400" cy="0"/>
          </a:xfrm>
          <a:prstGeom prst="straightConnector1">
            <a:avLst/>
          </a:prstGeom>
          <a:noFill/>
          <a:ln w="9525" cap="flat" cmpd="sng">
            <a:solidFill>
              <a:srgbClr val="0C343D"/>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p:cSld name="CUSTOM_11">
    <p:spTree>
      <p:nvGrpSpPr>
        <p:cNvPr id="1" name="Shape 693"/>
        <p:cNvGrpSpPr/>
        <p:nvPr/>
      </p:nvGrpSpPr>
      <p:grpSpPr>
        <a:xfrm>
          <a:off x="0" y="0"/>
          <a:ext cx="0" cy="0"/>
          <a:chOff x="0" y="0"/>
          <a:chExt cx="0" cy="0"/>
        </a:xfrm>
      </p:grpSpPr>
      <p:sp>
        <p:nvSpPr>
          <p:cNvPr id="694" name="Google Shape;694;p26"/>
          <p:cNvSpPr txBox="1">
            <a:spLocks noGrp="1"/>
          </p:cNvSpPr>
          <p:nvPr>
            <p:ph type="body" idx="1"/>
          </p:nvPr>
        </p:nvSpPr>
        <p:spPr>
          <a:xfrm>
            <a:off x="745200" y="2824375"/>
            <a:ext cx="3826800" cy="174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95" name="Google Shape;695;p26"/>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696" name="Google Shape;696;p26"/>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697" name="Google Shape;697;p26"/>
          <p:cNvGrpSpPr/>
          <p:nvPr/>
        </p:nvGrpSpPr>
        <p:grpSpPr>
          <a:xfrm>
            <a:off x="7718425" y="193250"/>
            <a:ext cx="1193550" cy="68100"/>
            <a:chOff x="557300" y="431950"/>
            <a:chExt cx="1193550" cy="68100"/>
          </a:xfrm>
        </p:grpSpPr>
        <p:sp>
          <p:nvSpPr>
            <p:cNvPr id="698" name="Google Shape;698;p2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99" name="Google Shape;699;p2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0" name="Google Shape;700;p2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1" name="Google Shape;701;p2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2" name="Google Shape;702;p2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3" name="Google Shape;703;p2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4" name="Google Shape;704;p2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grpSp>
        <p:nvGrpSpPr>
          <p:cNvPr id="705" name="Google Shape;705;p26"/>
          <p:cNvGrpSpPr/>
          <p:nvPr/>
        </p:nvGrpSpPr>
        <p:grpSpPr>
          <a:xfrm>
            <a:off x="250425" y="4772875"/>
            <a:ext cx="1193550" cy="205725"/>
            <a:chOff x="250425" y="4752475"/>
            <a:chExt cx="1193550" cy="205725"/>
          </a:xfrm>
        </p:grpSpPr>
        <p:grpSp>
          <p:nvGrpSpPr>
            <p:cNvPr id="706" name="Google Shape;706;p26"/>
            <p:cNvGrpSpPr/>
            <p:nvPr/>
          </p:nvGrpSpPr>
          <p:grpSpPr>
            <a:xfrm>
              <a:off x="250425" y="4890100"/>
              <a:ext cx="1193550" cy="68100"/>
              <a:chOff x="557300" y="431950"/>
              <a:chExt cx="1193550" cy="68100"/>
            </a:xfrm>
          </p:grpSpPr>
          <p:sp>
            <p:nvSpPr>
              <p:cNvPr id="707" name="Google Shape;707;p2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2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2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710;p2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2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2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2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4" name="Google Shape;714;p26"/>
            <p:cNvGrpSpPr/>
            <p:nvPr/>
          </p:nvGrpSpPr>
          <p:grpSpPr>
            <a:xfrm>
              <a:off x="250425" y="4752475"/>
              <a:ext cx="1193550" cy="68100"/>
              <a:chOff x="557300" y="431950"/>
              <a:chExt cx="1193550" cy="68100"/>
            </a:xfrm>
          </p:grpSpPr>
          <p:sp>
            <p:nvSpPr>
              <p:cNvPr id="715" name="Google Shape;715;p2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2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717;p2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718;p2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 name="Google Shape;719;p2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720;p2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2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722" name="Google Shape;722;p26"/>
          <p:cNvCxnSpPr/>
          <p:nvPr/>
        </p:nvCxnSpPr>
        <p:spPr>
          <a:xfrm>
            <a:off x="1967750" y="4777038"/>
            <a:ext cx="7271400" cy="0"/>
          </a:xfrm>
          <a:prstGeom prst="straightConnector1">
            <a:avLst/>
          </a:prstGeom>
          <a:noFill/>
          <a:ln w="9525" cap="flat" cmpd="sng">
            <a:solidFill>
              <a:srgbClr val="0C343D"/>
            </a:solidFill>
            <a:prstDash val="solid"/>
            <a:round/>
            <a:headEnd type="none" w="med" len="med"/>
            <a:tailEnd type="none" w="med" len="med"/>
          </a:ln>
        </p:spPr>
      </p:cxnSp>
      <p:sp>
        <p:nvSpPr>
          <p:cNvPr id="723" name="Google Shape;723;p26"/>
          <p:cNvSpPr txBox="1">
            <a:spLocks noGrp="1"/>
          </p:cNvSpPr>
          <p:nvPr>
            <p:ph type="body" idx="2"/>
          </p:nvPr>
        </p:nvSpPr>
        <p:spPr>
          <a:xfrm>
            <a:off x="4572000" y="2824375"/>
            <a:ext cx="3826800" cy="174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400"/>
            </a:lvl1pPr>
            <a:lvl2pPr marL="914400" lvl="1" indent="-317500" rtl="0">
              <a:spcBef>
                <a:spcPts val="1600"/>
              </a:spcBef>
              <a:spcAft>
                <a:spcPts val="0"/>
              </a:spcAft>
              <a:buClr>
                <a:schemeClr val="dk2"/>
              </a:buClr>
              <a:buSzPts val="1400"/>
              <a:buChar char="○"/>
              <a:defRPr/>
            </a:lvl2pPr>
            <a:lvl3pPr marL="1371600" lvl="2" indent="-317500" rtl="0">
              <a:spcBef>
                <a:spcPts val="1600"/>
              </a:spcBef>
              <a:spcAft>
                <a:spcPts val="0"/>
              </a:spcAft>
              <a:buClr>
                <a:schemeClr val="dk2"/>
              </a:buClr>
              <a:buSzPts val="1400"/>
              <a:buChar char="■"/>
              <a:defRPr/>
            </a:lvl3pPr>
            <a:lvl4pPr marL="1828800" lvl="3" indent="-317500" rtl="0">
              <a:spcBef>
                <a:spcPts val="1600"/>
              </a:spcBef>
              <a:spcAft>
                <a:spcPts val="0"/>
              </a:spcAft>
              <a:buClr>
                <a:schemeClr val="dk2"/>
              </a:buClr>
              <a:buSzPts val="1400"/>
              <a:buChar char="●"/>
              <a:defRPr/>
            </a:lvl4pPr>
            <a:lvl5pPr marL="2286000" lvl="4" indent="-317500" rtl="0">
              <a:spcBef>
                <a:spcPts val="1600"/>
              </a:spcBef>
              <a:spcAft>
                <a:spcPts val="0"/>
              </a:spcAft>
              <a:buClr>
                <a:schemeClr val="dk2"/>
              </a:buClr>
              <a:buSzPts val="1400"/>
              <a:buChar char="○"/>
              <a:defRPr/>
            </a:lvl5pPr>
            <a:lvl6pPr marL="2743200" lvl="5" indent="-317500" rtl="0">
              <a:spcBef>
                <a:spcPts val="1600"/>
              </a:spcBef>
              <a:spcAft>
                <a:spcPts val="0"/>
              </a:spcAft>
              <a:buClr>
                <a:schemeClr val="dk2"/>
              </a:buClr>
              <a:buSzPts val="1400"/>
              <a:buChar char="■"/>
              <a:defRPr/>
            </a:lvl6pPr>
            <a:lvl7pPr marL="3200400" lvl="6" indent="-317500" rtl="0">
              <a:spcBef>
                <a:spcPts val="1600"/>
              </a:spcBef>
              <a:spcAft>
                <a:spcPts val="0"/>
              </a:spcAft>
              <a:buClr>
                <a:schemeClr val="dk2"/>
              </a:buClr>
              <a:buSzPts val="1400"/>
              <a:buChar char="●"/>
              <a:defRPr/>
            </a:lvl7pPr>
            <a:lvl8pPr marL="3657600" lvl="7" indent="-317500" rtl="0">
              <a:spcBef>
                <a:spcPts val="1600"/>
              </a:spcBef>
              <a:spcAft>
                <a:spcPts val="0"/>
              </a:spcAft>
              <a:buClr>
                <a:schemeClr val="dk2"/>
              </a:buClr>
              <a:buSzPts val="1400"/>
              <a:buChar char="○"/>
              <a:defRPr/>
            </a:lvl8pPr>
            <a:lvl9pPr marL="4114800" lvl="8" indent="-317500"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2">
  <p:cSld name="CUSTOM_13">
    <p:spTree>
      <p:nvGrpSpPr>
        <p:cNvPr id="1" name="Shape 782"/>
        <p:cNvGrpSpPr/>
        <p:nvPr/>
      </p:nvGrpSpPr>
      <p:grpSpPr>
        <a:xfrm>
          <a:off x="0" y="0"/>
          <a:ext cx="0" cy="0"/>
          <a:chOff x="0" y="0"/>
          <a:chExt cx="0" cy="0"/>
        </a:xfrm>
      </p:grpSpPr>
      <p:sp>
        <p:nvSpPr>
          <p:cNvPr id="783" name="Google Shape;783;p28"/>
          <p:cNvSpPr txBox="1">
            <a:spLocks noGrp="1"/>
          </p:cNvSpPr>
          <p:nvPr>
            <p:ph type="title"/>
          </p:nvPr>
        </p:nvSpPr>
        <p:spPr>
          <a:xfrm>
            <a:off x="945148" y="3007900"/>
            <a:ext cx="19479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784" name="Google Shape;784;p28"/>
          <p:cNvSpPr txBox="1">
            <a:spLocks noGrp="1"/>
          </p:cNvSpPr>
          <p:nvPr>
            <p:ph type="subTitle" idx="1"/>
          </p:nvPr>
        </p:nvSpPr>
        <p:spPr>
          <a:xfrm>
            <a:off x="945150" y="3357951"/>
            <a:ext cx="19479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785" name="Google Shape;785;p28"/>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786" name="Google Shape;786;p28"/>
          <p:cNvSpPr txBox="1">
            <a:spLocks noGrp="1"/>
          </p:cNvSpPr>
          <p:nvPr>
            <p:ph type="title" idx="3"/>
          </p:nvPr>
        </p:nvSpPr>
        <p:spPr>
          <a:xfrm>
            <a:off x="3598048" y="3007900"/>
            <a:ext cx="19479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787" name="Google Shape;787;p28"/>
          <p:cNvSpPr txBox="1">
            <a:spLocks noGrp="1"/>
          </p:cNvSpPr>
          <p:nvPr>
            <p:ph type="subTitle" idx="4"/>
          </p:nvPr>
        </p:nvSpPr>
        <p:spPr>
          <a:xfrm>
            <a:off x="3598050" y="3357951"/>
            <a:ext cx="19479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788" name="Google Shape;788;p28"/>
          <p:cNvSpPr txBox="1">
            <a:spLocks noGrp="1"/>
          </p:cNvSpPr>
          <p:nvPr>
            <p:ph type="title" idx="5"/>
          </p:nvPr>
        </p:nvSpPr>
        <p:spPr>
          <a:xfrm>
            <a:off x="6250948" y="3007900"/>
            <a:ext cx="19479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789" name="Google Shape;789;p28"/>
          <p:cNvSpPr txBox="1">
            <a:spLocks noGrp="1"/>
          </p:cNvSpPr>
          <p:nvPr>
            <p:ph type="subTitle" idx="6"/>
          </p:nvPr>
        </p:nvSpPr>
        <p:spPr>
          <a:xfrm>
            <a:off x="6250950" y="3357951"/>
            <a:ext cx="19479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790" name="Google Shape;790;p28"/>
          <p:cNvCxnSpPr/>
          <p:nvPr/>
        </p:nvCxnSpPr>
        <p:spPr>
          <a:xfrm>
            <a:off x="-560741" y="4795950"/>
            <a:ext cx="5107800" cy="0"/>
          </a:xfrm>
          <a:prstGeom prst="straightConnector1">
            <a:avLst/>
          </a:prstGeom>
          <a:noFill/>
          <a:ln w="9525" cap="flat" cmpd="sng">
            <a:solidFill>
              <a:srgbClr val="0C343D"/>
            </a:solidFill>
            <a:prstDash val="solid"/>
            <a:round/>
            <a:headEnd type="none" w="med" len="med"/>
            <a:tailEnd type="none" w="med" len="med"/>
          </a:ln>
        </p:spPr>
      </p:cxnSp>
      <p:grpSp>
        <p:nvGrpSpPr>
          <p:cNvPr id="791" name="Google Shape;791;p28"/>
          <p:cNvGrpSpPr/>
          <p:nvPr/>
        </p:nvGrpSpPr>
        <p:grpSpPr>
          <a:xfrm>
            <a:off x="8425875" y="187273"/>
            <a:ext cx="486100" cy="1193550"/>
            <a:chOff x="8255228" y="345697"/>
            <a:chExt cx="486100" cy="1193550"/>
          </a:xfrm>
        </p:grpSpPr>
        <p:grpSp>
          <p:nvGrpSpPr>
            <p:cNvPr id="792" name="Google Shape;792;p28"/>
            <p:cNvGrpSpPr/>
            <p:nvPr/>
          </p:nvGrpSpPr>
          <p:grpSpPr>
            <a:xfrm rot="-5400000">
              <a:off x="8041690" y="839610"/>
              <a:ext cx="1193550" cy="205725"/>
              <a:chOff x="250425" y="4752475"/>
              <a:chExt cx="1193550" cy="205725"/>
            </a:xfrm>
          </p:grpSpPr>
          <p:grpSp>
            <p:nvGrpSpPr>
              <p:cNvPr id="793" name="Google Shape;793;p28"/>
              <p:cNvGrpSpPr/>
              <p:nvPr/>
            </p:nvGrpSpPr>
            <p:grpSpPr>
              <a:xfrm>
                <a:off x="250425" y="4890100"/>
                <a:ext cx="1193550" cy="68100"/>
                <a:chOff x="557300" y="431950"/>
                <a:chExt cx="1193550" cy="68100"/>
              </a:xfrm>
            </p:grpSpPr>
            <p:sp>
              <p:nvSpPr>
                <p:cNvPr id="794" name="Google Shape;794;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1" name="Google Shape;801;p28"/>
              <p:cNvGrpSpPr/>
              <p:nvPr/>
            </p:nvGrpSpPr>
            <p:grpSpPr>
              <a:xfrm>
                <a:off x="250425" y="4752475"/>
                <a:ext cx="1193550" cy="68100"/>
                <a:chOff x="557300" y="431950"/>
                <a:chExt cx="1193550" cy="68100"/>
              </a:xfrm>
            </p:grpSpPr>
            <p:sp>
              <p:nvSpPr>
                <p:cNvPr id="802" name="Google Shape;802;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 name="Google Shape;804;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 name="Google Shape;805;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09" name="Google Shape;809;p28"/>
            <p:cNvGrpSpPr/>
            <p:nvPr/>
          </p:nvGrpSpPr>
          <p:grpSpPr>
            <a:xfrm rot="-5400000">
              <a:off x="7761315" y="839610"/>
              <a:ext cx="1193550" cy="205725"/>
              <a:chOff x="250425" y="4752475"/>
              <a:chExt cx="1193550" cy="205725"/>
            </a:xfrm>
          </p:grpSpPr>
          <p:grpSp>
            <p:nvGrpSpPr>
              <p:cNvPr id="810" name="Google Shape;810;p28"/>
              <p:cNvGrpSpPr/>
              <p:nvPr/>
            </p:nvGrpSpPr>
            <p:grpSpPr>
              <a:xfrm>
                <a:off x="250425" y="4890100"/>
                <a:ext cx="1193550" cy="68100"/>
                <a:chOff x="557300" y="431950"/>
                <a:chExt cx="1193550" cy="68100"/>
              </a:xfrm>
            </p:grpSpPr>
            <p:sp>
              <p:nvSpPr>
                <p:cNvPr id="811" name="Google Shape;811;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8" name="Google Shape;818;p28"/>
              <p:cNvGrpSpPr/>
              <p:nvPr/>
            </p:nvGrpSpPr>
            <p:grpSpPr>
              <a:xfrm>
                <a:off x="250425" y="4752475"/>
                <a:ext cx="1193550" cy="68100"/>
                <a:chOff x="557300" y="431950"/>
                <a:chExt cx="1193550" cy="68100"/>
              </a:xfrm>
            </p:grpSpPr>
            <p:sp>
              <p:nvSpPr>
                <p:cNvPr id="819" name="Google Shape;819;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 name="Google Shape;820;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 name="Google Shape;821;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 name="Google Shape;822;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 name="Google Shape;823;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4"/>
          <p:cNvSpPr txBox="1">
            <a:spLocks noGrp="1"/>
          </p:cNvSpPr>
          <p:nvPr>
            <p:ph type="body" idx="1"/>
          </p:nvPr>
        </p:nvSpPr>
        <p:spPr>
          <a:xfrm>
            <a:off x="945150" y="950100"/>
            <a:ext cx="7623900" cy="3598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9" name="Google Shape;29;p4"/>
          <p:cNvSpPr txBox="1">
            <a:spLocks noGrp="1"/>
          </p:cNvSpPr>
          <p:nvPr>
            <p:ph type="title"/>
          </p:nvPr>
        </p:nvSpPr>
        <p:spPr>
          <a:xfrm>
            <a:off x="945150" y="394975"/>
            <a:ext cx="7459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grpSp>
        <p:nvGrpSpPr>
          <p:cNvPr id="30" name="Google Shape;30;p4"/>
          <p:cNvGrpSpPr/>
          <p:nvPr/>
        </p:nvGrpSpPr>
        <p:grpSpPr>
          <a:xfrm>
            <a:off x="7718425" y="193250"/>
            <a:ext cx="1193550" cy="68100"/>
            <a:chOff x="557300" y="431950"/>
            <a:chExt cx="1193550" cy="68100"/>
          </a:xfrm>
        </p:grpSpPr>
        <p:sp>
          <p:nvSpPr>
            <p:cNvPr id="31" name="Google Shape;31;p4"/>
            <p:cNvSpPr/>
            <p:nvPr/>
          </p:nvSpPr>
          <p:spPr>
            <a:xfrm>
              <a:off x="5573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2" name="Google Shape;32;p4"/>
            <p:cNvSpPr/>
            <p:nvPr/>
          </p:nvSpPr>
          <p:spPr>
            <a:xfrm>
              <a:off x="7448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3" name="Google Shape;33;p4"/>
            <p:cNvSpPr/>
            <p:nvPr/>
          </p:nvSpPr>
          <p:spPr>
            <a:xfrm>
              <a:off x="9324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4" name="Google Shape;34;p4"/>
            <p:cNvSpPr/>
            <p:nvPr/>
          </p:nvSpPr>
          <p:spPr>
            <a:xfrm>
              <a:off x="112002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5" name="Google Shape;35;p4"/>
            <p:cNvSpPr/>
            <p:nvPr/>
          </p:nvSpPr>
          <p:spPr>
            <a:xfrm>
              <a:off x="13076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6" name="Google Shape;36;p4"/>
            <p:cNvSpPr/>
            <p:nvPr/>
          </p:nvSpPr>
          <p:spPr>
            <a:xfrm>
              <a:off x="14951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7" name="Google Shape;37;p4"/>
            <p:cNvSpPr/>
            <p:nvPr/>
          </p:nvSpPr>
          <p:spPr>
            <a:xfrm>
              <a:off x="16827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3">
  <p:cSld name="CUSTOM_14">
    <p:spTree>
      <p:nvGrpSpPr>
        <p:cNvPr id="1" name="Shape 826"/>
        <p:cNvGrpSpPr/>
        <p:nvPr/>
      </p:nvGrpSpPr>
      <p:grpSpPr>
        <a:xfrm>
          <a:off x="0" y="0"/>
          <a:ext cx="0" cy="0"/>
          <a:chOff x="0" y="0"/>
          <a:chExt cx="0" cy="0"/>
        </a:xfrm>
      </p:grpSpPr>
      <p:sp>
        <p:nvSpPr>
          <p:cNvPr id="827" name="Google Shape;827;p29"/>
          <p:cNvSpPr txBox="1">
            <a:spLocks noGrp="1"/>
          </p:cNvSpPr>
          <p:nvPr>
            <p:ph type="title"/>
          </p:nvPr>
        </p:nvSpPr>
        <p:spPr>
          <a:xfrm>
            <a:off x="5307150" y="1500572"/>
            <a:ext cx="1947900" cy="30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28" name="Google Shape;828;p29"/>
          <p:cNvSpPr txBox="1">
            <a:spLocks noGrp="1"/>
          </p:cNvSpPr>
          <p:nvPr>
            <p:ph type="subTitle" idx="1"/>
          </p:nvPr>
        </p:nvSpPr>
        <p:spPr>
          <a:xfrm>
            <a:off x="5307150" y="1802725"/>
            <a:ext cx="2589600" cy="60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829" name="Google Shape;829;p29"/>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830" name="Google Shape;830;p29"/>
          <p:cNvSpPr txBox="1">
            <a:spLocks noGrp="1"/>
          </p:cNvSpPr>
          <p:nvPr>
            <p:ph type="title" idx="3"/>
          </p:nvPr>
        </p:nvSpPr>
        <p:spPr>
          <a:xfrm>
            <a:off x="5308613" y="2668788"/>
            <a:ext cx="1947900" cy="30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31" name="Google Shape;831;p29"/>
          <p:cNvSpPr txBox="1">
            <a:spLocks noGrp="1"/>
          </p:cNvSpPr>
          <p:nvPr>
            <p:ph type="subTitle" idx="4"/>
          </p:nvPr>
        </p:nvSpPr>
        <p:spPr>
          <a:xfrm>
            <a:off x="5308613" y="2970888"/>
            <a:ext cx="2986800" cy="60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832" name="Google Shape;832;p29"/>
          <p:cNvSpPr txBox="1">
            <a:spLocks noGrp="1"/>
          </p:cNvSpPr>
          <p:nvPr>
            <p:ph type="title" idx="5"/>
          </p:nvPr>
        </p:nvSpPr>
        <p:spPr>
          <a:xfrm>
            <a:off x="5311550" y="3792875"/>
            <a:ext cx="1947900" cy="30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33" name="Google Shape;833;p29"/>
          <p:cNvSpPr txBox="1">
            <a:spLocks noGrp="1"/>
          </p:cNvSpPr>
          <p:nvPr>
            <p:ph type="subTitle" idx="6"/>
          </p:nvPr>
        </p:nvSpPr>
        <p:spPr>
          <a:xfrm>
            <a:off x="5311550" y="4094975"/>
            <a:ext cx="2986800" cy="60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834" name="Google Shape;834;p29"/>
          <p:cNvCxnSpPr/>
          <p:nvPr/>
        </p:nvCxnSpPr>
        <p:spPr>
          <a:xfrm>
            <a:off x="-560741" y="4795950"/>
            <a:ext cx="5107800" cy="0"/>
          </a:xfrm>
          <a:prstGeom prst="straightConnector1">
            <a:avLst/>
          </a:prstGeom>
          <a:noFill/>
          <a:ln w="9525" cap="flat" cmpd="sng">
            <a:solidFill>
              <a:srgbClr val="0C343D"/>
            </a:solidFill>
            <a:prstDash val="solid"/>
            <a:round/>
            <a:headEnd type="none" w="med" len="med"/>
            <a:tailEnd type="none" w="med" len="med"/>
          </a:ln>
        </p:spPr>
      </p:cxnSp>
      <p:grpSp>
        <p:nvGrpSpPr>
          <p:cNvPr id="835" name="Google Shape;835;p29"/>
          <p:cNvGrpSpPr/>
          <p:nvPr/>
        </p:nvGrpSpPr>
        <p:grpSpPr>
          <a:xfrm>
            <a:off x="8425875" y="187273"/>
            <a:ext cx="486100" cy="1193550"/>
            <a:chOff x="8255228" y="345697"/>
            <a:chExt cx="486100" cy="1193550"/>
          </a:xfrm>
        </p:grpSpPr>
        <p:grpSp>
          <p:nvGrpSpPr>
            <p:cNvPr id="836" name="Google Shape;836;p29"/>
            <p:cNvGrpSpPr/>
            <p:nvPr/>
          </p:nvGrpSpPr>
          <p:grpSpPr>
            <a:xfrm rot="-5400000">
              <a:off x="8041690" y="839610"/>
              <a:ext cx="1193550" cy="205725"/>
              <a:chOff x="250425" y="4752475"/>
              <a:chExt cx="1193550" cy="205725"/>
            </a:xfrm>
          </p:grpSpPr>
          <p:grpSp>
            <p:nvGrpSpPr>
              <p:cNvPr id="837" name="Google Shape;837;p29"/>
              <p:cNvGrpSpPr/>
              <p:nvPr/>
            </p:nvGrpSpPr>
            <p:grpSpPr>
              <a:xfrm>
                <a:off x="250425" y="4890100"/>
                <a:ext cx="1193550" cy="68100"/>
                <a:chOff x="557300" y="431950"/>
                <a:chExt cx="1193550" cy="68100"/>
              </a:xfrm>
            </p:grpSpPr>
            <p:sp>
              <p:nvSpPr>
                <p:cNvPr id="838" name="Google Shape;838;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 name="Google Shape;841;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842;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 name="Google Shape;843;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 name="Google Shape;844;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5" name="Google Shape;845;p29"/>
              <p:cNvGrpSpPr/>
              <p:nvPr/>
            </p:nvGrpSpPr>
            <p:grpSpPr>
              <a:xfrm>
                <a:off x="250425" y="4752475"/>
                <a:ext cx="1193550" cy="68100"/>
                <a:chOff x="557300" y="431950"/>
                <a:chExt cx="1193550" cy="68100"/>
              </a:xfrm>
            </p:grpSpPr>
            <p:sp>
              <p:nvSpPr>
                <p:cNvPr id="846" name="Google Shape;846;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 name="Google Shape;847;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 name="Google Shape;849;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 name="Google Shape;850;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 name="Google Shape;851;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 name="Google Shape;852;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53" name="Google Shape;853;p29"/>
            <p:cNvGrpSpPr/>
            <p:nvPr/>
          </p:nvGrpSpPr>
          <p:grpSpPr>
            <a:xfrm rot="-5400000">
              <a:off x="7761315" y="839610"/>
              <a:ext cx="1193550" cy="205725"/>
              <a:chOff x="250425" y="4752475"/>
              <a:chExt cx="1193550" cy="205725"/>
            </a:xfrm>
          </p:grpSpPr>
          <p:grpSp>
            <p:nvGrpSpPr>
              <p:cNvPr id="854" name="Google Shape;854;p29"/>
              <p:cNvGrpSpPr/>
              <p:nvPr/>
            </p:nvGrpSpPr>
            <p:grpSpPr>
              <a:xfrm>
                <a:off x="250425" y="4890100"/>
                <a:ext cx="1193550" cy="68100"/>
                <a:chOff x="557300" y="431950"/>
                <a:chExt cx="1193550" cy="68100"/>
              </a:xfrm>
            </p:grpSpPr>
            <p:sp>
              <p:nvSpPr>
                <p:cNvPr id="855" name="Google Shape;855;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6" name="Google Shape;856;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 name="Google Shape;857;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 name="Google Shape;858;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 name="Google Shape;859;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 name="Google Shape;860;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 name="Google Shape;861;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2" name="Google Shape;862;p29"/>
              <p:cNvGrpSpPr/>
              <p:nvPr/>
            </p:nvGrpSpPr>
            <p:grpSpPr>
              <a:xfrm>
                <a:off x="250425" y="4752475"/>
                <a:ext cx="1193550" cy="68100"/>
                <a:chOff x="557300" y="431950"/>
                <a:chExt cx="1193550" cy="68100"/>
              </a:xfrm>
            </p:grpSpPr>
            <p:sp>
              <p:nvSpPr>
                <p:cNvPr id="863" name="Google Shape;863;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4" name="Google Shape;864;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 name="Google Shape;865;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6" name="Google Shape;866;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 name="Google Shape;867;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8" name="Google Shape;868;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9" name="Google Shape;869;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2">
  <p:cSld name="CUSTOM_15">
    <p:spTree>
      <p:nvGrpSpPr>
        <p:cNvPr id="1" name="Shape 894"/>
        <p:cNvGrpSpPr/>
        <p:nvPr/>
      </p:nvGrpSpPr>
      <p:grpSpPr>
        <a:xfrm>
          <a:off x="0" y="0"/>
          <a:ext cx="0" cy="0"/>
          <a:chOff x="0" y="0"/>
          <a:chExt cx="0" cy="0"/>
        </a:xfrm>
      </p:grpSpPr>
      <p:sp>
        <p:nvSpPr>
          <p:cNvPr id="895" name="Google Shape;895;p31"/>
          <p:cNvSpPr txBox="1">
            <a:spLocks noGrp="1"/>
          </p:cNvSpPr>
          <p:nvPr>
            <p:ph type="title"/>
          </p:nvPr>
        </p:nvSpPr>
        <p:spPr>
          <a:xfrm>
            <a:off x="1239827" y="1637000"/>
            <a:ext cx="2632200" cy="418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96" name="Google Shape;896;p31"/>
          <p:cNvSpPr txBox="1">
            <a:spLocks noGrp="1"/>
          </p:cNvSpPr>
          <p:nvPr>
            <p:ph type="subTitle" idx="1"/>
          </p:nvPr>
        </p:nvSpPr>
        <p:spPr>
          <a:xfrm>
            <a:off x="1239827" y="2055200"/>
            <a:ext cx="2632200" cy="41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3"/>
              </a:buClr>
              <a:buSzPts val="1400"/>
              <a:buNone/>
              <a:defRPr sz="1400">
                <a:solidFill>
                  <a:schemeClr val="lt1"/>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897" name="Google Shape;897;p31"/>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898" name="Google Shape;898;p31"/>
          <p:cNvSpPr txBox="1">
            <a:spLocks noGrp="1"/>
          </p:cNvSpPr>
          <p:nvPr>
            <p:ph type="title" idx="3"/>
          </p:nvPr>
        </p:nvSpPr>
        <p:spPr>
          <a:xfrm>
            <a:off x="1239827" y="3225825"/>
            <a:ext cx="2632200" cy="418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99" name="Google Shape;899;p31"/>
          <p:cNvSpPr txBox="1">
            <a:spLocks noGrp="1"/>
          </p:cNvSpPr>
          <p:nvPr>
            <p:ph type="subTitle" idx="4"/>
          </p:nvPr>
        </p:nvSpPr>
        <p:spPr>
          <a:xfrm>
            <a:off x="1239827" y="3643975"/>
            <a:ext cx="2632200" cy="41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3"/>
              </a:buClr>
              <a:buSzPts val="1400"/>
              <a:buNone/>
              <a:defRPr sz="1400">
                <a:solidFill>
                  <a:schemeClr val="lt1"/>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900" name="Google Shape;900;p31"/>
          <p:cNvCxnSpPr/>
          <p:nvPr/>
        </p:nvCxnSpPr>
        <p:spPr>
          <a:xfrm>
            <a:off x="-560741" y="4643550"/>
            <a:ext cx="9889500" cy="0"/>
          </a:xfrm>
          <a:prstGeom prst="straightConnector1">
            <a:avLst/>
          </a:prstGeom>
          <a:noFill/>
          <a:ln w="9525" cap="flat" cmpd="sng">
            <a:solidFill>
              <a:srgbClr val="0C343D"/>
            </a:solidFill>
            <a:prstDash val="solid"/>
            <a:round/>
            <a:headEnd type="none" w="med" len="med"/>
            <a:tailEnd type="none" w="med" len="med"/>
          </a:ln>
        </p:spPr>
      </p:cxnSp>
      <p:grpSp>
        <p:nvGrpSpPr>
          <p:cNvPr id="901" name="Google Shape;901;p31"/>
          <p:cNvGrpSpPr/>
          <p:nvPr/>
        </p:nvGrpSpPr>
        <p:grpSpPr>
          <a:xfrm>
            <a:off x="3975225" y="4910500"/>
            <a:ext cx="1193550" cy="68100"/>
            <a:chOff x="557300" y="431950"/>
            <a:chExt cx="1193550" cy="68100"/>
          </a:xfrm>
        </p:grpSpPr>
        <p:sp>
          <p:nvSpPr>
            <p:cNvPr id="902" name="Google Shape;902;p3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 name="Google Shape;903;p3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 name="Google Shape;904;p3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5" name="Google Shape;905;p3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 name="Google Shape;906;p3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7" name="Google Shape;907;p3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8" name="Google Shape;908;p3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909" name="Google Shape;909;p31"/>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910" name="Google Shape;910;p31"/>
          <p:cNvGrpSpPr/>
          <p:nvPr/>
        </p:nvGrpSpPr>
        <p:grpSpPr>
          <a:xfrm>
            <a:off x="7718425" y="193250"/>
            <a:ext cx="1193550" cy="68100"/>
            <a:chOff x="557300" y="431950"/>
            <a:chExt cx="1193550" cy="68100"/>
          </a:xfrm>
        </p:grpSpPr>
        <p:sp>
          <p:nvSpPr>
            <p:cNvPr id="911" name="Google Shape;911;p3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2" name="Google Shape;912;p3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3" name="Google Shape;913;p3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4" name="Google Shape;914;p3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5" name="Google Shape;915;p3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6" name="Google Shape;916;p3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7" name="Google Shape;917;p3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1">
  <p:cSld name="CUSTOM_18">
    <p:spTree>
      <p:nvGrpSpPr>
        <p:cNvPr id="1" name="Shape 965"/>
        <p:cNvGrpSpPr/>
        <p:nvPr/>
      </p:nvGrpSpPr>
      <p:grpSpPr>
        <a:xfrm>
          <a:off x="0" y="0"/>
          <a:ext cx="0" cy="0"/>
          <a:chOff x="0" y="0"/>
          <a:chExt cx="0" cy="0"/>
        </a:xfrm>
      </p:grpSpPr>
      <p:sp>
        <p:nvSpPr>
          <p:cNvPr id="966" name="Google Shape;966;p34"/>
          <p:cNvSpPr txBox="1">
            <a:spLocks noGrp="1"/>
          </p:cNvSpPr>
          <p:nvPr>
            <p:ph type="title"/>
          </p:nvPr>
        </p:nvSpPr>
        <p:spPr>
          <a:xfrm>
            <a:off x="945150" y="394975"/>
            <a:ext cx="42663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967" name="Google Shape;967;p34"/>
          <p:cNvCxnSpPr/>
          <p:nvPr/>
        </p:nvCxnSpPr>
        <p:spPr>
          <a:xfrm>
            <a:off x="-560741" y="4795950"/>
            <a:ext cx="3170700" cy="0"/>
          </a:xfrm>
          <a:prstGeom prst="straightConnector1">
            <a:avLst/>
          </a:prstGeom>
          <a:noFill/>
          <a:ln w="9525" cap="flat" cmpd="sng">
            <a:solidFill>
              <a:srgbClr val="0C343D"/>
            </a:solidFill>
            <a:prstDash val="solid"/>
            <a:round/>
            <a:headEnd type="none" w="med" len="med"/>
            <a:tailEnd type="none" w="med" len="med"/>
          </a:ln>
        </p:spPr>
      </p:cxnSp>
      <p:grpSp>
        <p:nvGrpSpPr>
          <p:cNvPr id="968" name="Google Shape;968;p34"/>
          <p:cNvGrpSpPr/>
          <p:nvPr/>
        </p:nvGrpSpPr>
        <p:grpSpPr>
          <a:xfrm>
            <a:off x="8255228" y="345697"/>
            <a:ext cx="486100" cy="1193550"/>
            <a:chOff x="8255228" y="345697"/>
            <a:chExt cx="486100" cy="1193550"/>
          </a:xfrm>
        </p:grpSpPr>
        <p:grpSp>
          <p:nvGrpSpPr>
            <p:cNvPr id="969" name="Google Shape;969;p34"/>
            <p:cNvGrpSpPr/>
            <p:nvPr/>
          </p:nvGrpSpPr>
          <p:grpSpPr>
            <a:xfrm rot="-5400000">
              <a:off x="8041690" y="839610"/>
              <a:ext cx="1193550" cy="205725"/>
              <a:chOff x="250425" y="4752475"/>
              <a:chExt cx="1193550" cy="205725"/>
            </a:xfrm>
          </p:grpSpPr>
          <p:grpSp>
            <p:nvGrpSpPr>
              <p:cNvPr id="970" name="Google Shape;970;p34"/>
              <p:cNvGrpSpPr/>
              <p:nvPr/>
            </p:nvGrpSpPr>
            <p:grpSpPr>
              <a:xfrm>
                <a:off x="250425" y="4890100"/>
                <a:ext cx="1193550" cy="68100"/>
                <a:chOff x="557300" y="431950"/>
                <a:chExt cx="1193550" cy="68100"/>
              </a:xfrm>
            </p:grpSpPr>
            <p:sp>
              <p:nvSpPr>
                <p:cNvPr id="971" name="Google Shape;971;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2" name="Google Shape;972;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3" name="Google Shape;973;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4" name="Google Shape;974;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5" name="Google Shape;975;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6" name="Google Shape;976;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7" name="Google Shape;977;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78" name="Google Shape;978;p34"/>
              <p:cNvGrpSpPr/>
              <p:nvPr/>
            </p:nvGrpSpPr>
            <p:grpSpPr>
              <a:xfrm>
                <a:off x="250425" y="4752475"/>
                <a:ext cx="1193550" cy="68100"/>
                <a:chOff x="557300" y="431950"/>
                <a:chExt cx="1193550" cy="68100"/>
              </a:xfrm>
            </p:grpSpPr>
            <p:sp>
              <p:nvSpPr>
                <p:cNvPr id="979" name="Google Shape;979;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0" name="Google Shape;980;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1" name="Google Shape;981;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2" name="Google Shape;982;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3" name="Google Shape;983;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4" name="Google Shape;984;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5" name="Google Shape;985;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986" name="Google Shape;986;p34"/>
            <p:cNvGrpSpPr/>
            <p:nvPr/>
          </p:nvGrpSpPr>
          <p:grpSpPr>
            <a:xfrm rot="-5400000">
              <a:off x="7761315" y="839610"/>
              <a:ext cx="1193550" cy="205725"/>
              <a:chOff x="250425" y="4752475"/>
              <a:chExt cx="1193550" cy="205725"/>
            </a:xfrm>
          </p:grpSpPr>
          <p:grpSp>
            <p:nvGrpSpPr>
              <p:cNvPr id="987" name="Google Shape;987;p34"/>
              <p:cNvGrpSpPr/>
              <p:nvPr/>
            </p:nvGrpSpPr>
            <p:grpSpPr>
              <a:xfrm>
                <a:off x="250425" y="4890100"/>
                <a:ext cx="1193550" cy="68100"/>
                <a:chOff x="557300" y="431950"/>
                <a:chExt cx="1193550" cy="68100"/>
              </a:xfrm>
            </p:grpSpPr>
            <p:sp>
              <p:nvSpPr>
                <p:cNvPr id="988" name="Google Shape;988;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9" name="Google Shape;989;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0" name="Google Shape;990;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1" name="Google Shape;991;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2" name="Google Shape;992;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3" name="Google Shape;993;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4" name="Google Shape;994;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95" name="Google Shape;995;p34"/>
              <p:cNvGrpSpPr/>
              <p:nvPr/>
            </p:nvGrpSpPr>
            <p:grpSpPr>
              <a:xfrm>
                <a:off x="250425" y="4752475"/>
                <a:ext cx="1193550" cy="68100"/>
                <a:chOff x="557300" y="431950"/>
                <a:chExt cx="1193550" cy="68100"/>
              </a:xfrm>
            </p:grpSpPr>
            <p:sp>
              <p:nvSpPr>
                <p:cNvPr id="996" name="Google Shape;996;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7" name="Google Shape;997;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8" name="Google Shape;998;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9" name="Google Shape;999;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0" name="Google Shape;1000;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1" name="Google Shape;1001;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2" name="Google Shape;1002;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CUSTOM_19">
    <p:spTree>
      <p:nvGrpSpPr>
        <p:cNvPr id="1" name="Shape 1003"/>
        <p:cNvGrpSpPr/>
        <p:nvPr/>
      </p:nvGrpSpPr>
      <p:grpSpPr>
        <a:xfrm>
          <a:off x="0" y="0"/>
          <a:ext cx="0" cy="0"/>
          <a:chOff x="0" y="0"/>
          <a:chExt cx="0" cy="0"/>
        </a:xfrm>
      </p:grpSpPr>
      <p:grpSp>
        <p:nvGrpSpPr>
          <p:cNvPr id="1004" name="Google Shape;1004;p35"/>
          <p:cNvGrpSpPr/>
          <p:nvPr/>
        </p:nvGrpSpPr>
        <p:grpSpPr>
          <a:xfrm rot="-5400000">
            <a:off x="8110503" y="908422"/>
            <a:ext cx="1193550" cy="68100"/>
            <a:chOff x="557300" y="431950"/>
            <a:chExt cx="1193550" cy="68100"/>
          </a:xfrm>
        </p:grpSpPr>
        <p:sp>
          <p:nvSpPr>
            <p:cNvPr id="1005" name="Google Shape;1005;p3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6" name="Google Shape;1006;p3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7" name="Google Shape;1007;p3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8" name="Google Shape;1008;p3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9" name="Google Shape;1009;p3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0" name="Google Shape;1010;p3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1" name="Google Shape;1011;p3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012" name="Google Shape;1012;p35"/>
          <p:cNvCxnSpPr/>
          <p:nvPr/>
        </p:nvCxnSpPr>
        <p:spPr>
          <a:xfrm>
            <a:off x="8707275" y="1743775"/>
            <a:ext cx="0" cy="3516900"/>
          </a:xfrm>
          <a:prstGeom prst="straightConnector1">
            <a:avLst/>
          </a:prstGeom>
          <a:noFill/>
          <a:ln w="9525" cap="flat" cmpd="sng">
            <a:solidFill>
              <a:srgbClr val="0C343D"/>
            </a:solidFill>
            <a:prstDash val="solid"/>
            <a:round/>
            <a:headEnd type="none" w="med" len="med"/>
            <a:tailEnd type="none" w="med" len="med"/>
          </a:ln>
        </p:spPr>
      </p:cxnSp>
      <p:cxnSp>
        <p:nvCxnSpPr>
          <p:cNvPr id="1013" name="Google Shape;1013;p35"/>
          <p:cNvCxnSpPr/>
          <p:nvPr/>
        </p:nvCxnSpPr>
        <p:spPr>
          <a:xfrm>
            <a:off x="-560741" y="4643550"/>
            <a:ext cx="3257400" cy="0"/>
          </a:xfrm>
          <a:prstGeom prst="straightConnector1">
            <a:avLst/>
          </a:prstGeom>
          <a:noFill/>
          <a:ln w="9525" cap="flat" cmpd="sng">
            <a:solidFill>
              <a:srgbClr val="0C343D"/>
            </a:solidFill>
            <a:prstDash val="solid"/>
            <a:round/>
            <a:headEnd type="none" w="med" len="med"/>
            <a:tailEnd type="none" w="med" len="med"/>
          </a:ln>
        </p:spPr>
      </p:cxnSp>
      <p:grpSp>
        <p:nvGrpSpPr>
          <p:cNvPr id="1014" name="Google Shape;1014;p35"/>
          <p:cNvGrpSpPr/>
          <p:nvPr/>
        </p:nvGrpSpPr>
        <p:grpSpPr>
          <a:xfrm>
            <a:off x="250425" y="4910500"/>
            <a:ext cx="1193550" cy="68100"/>
            <a:chOff x="557300" y="431950"/>
            <a:chExt cx="1193550" cy="68100"/>
          </a:xfrm>
        </p:grpSpPr>
        <p:sp>
          <p:nvSpPr>
            <p:cNvPr id="1015" name="Google Shape;1015;p3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6" name="Google Shape;1016;p3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7" name="Google Shape;1017;p3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8" name="Google Shape;1018;p3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9" name="Google Shape;1019;p3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0" name="Google Shape;1020;p3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1" name="Google Shape;1021;p3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22" name="Google Shape;1022;p35"/>
          <p:cNvSpPr txBox="1">
            <a:spLocks noGrp="1"/>
          </p:cNvSpPr>
          <p:nvPr>
            <p:ph type="title"/>
          </p:nvPr>
        </p:nvSpPr>
        <p:spPr>
          <a:xfrm>
            <a:off x="945150" y="394975"/>
            <a:ext cx="43047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3">
  <p:cSld name="CUSTOM_21">
    <p:spTree>
      <p:nvGrpSpPr>
        <p:cNvPr id="1" name="Shape 1023"/>
        <p:cNvGrpSpPr/>
        <p:nvPr/>
      </p:nvGrpSpPr>
      <p:grpSpPr>
        <a:xfrm>
          <a:off x="0" y="0"/>
          <a:ext cx="0" cy="0"/>
          <a:chOff x="0" y="0"/>
          <a:chExt cx="0" cy="0"/>
        </a:xfrm>
      </p:grpSpPr>
      <p:cxnSp>
        <p:nvCxnSpPr>
          <p:cNvPr id="1024" name="Google Shape;1024;p36"/>
          <p:cNvCxnSpPr/>
          <p:nvPr/>
        </p:nvCxnSpPr>
        <p:spPr>
          <a:xfrm>
            <a:off x="1967750" y="4777038"/>
            <a:ext cx="7176300" cy="0"/>
          </a:xfrm>
          <a:prstGeom prst="straightConnector1">
            <a:avLst/>
          </a:prstGeom>
          <a:noFill/>
          <a:ln w="9525" cap="flat" cmpd="sng">
            <a:solidFill>
              <a:srgbClr val="0C343D"/>
            </a:solidFill>
            <a:prstDash val="solid"/>
            <a:round/>
            <a:headEnd type="none" w="med" len="med"/>
            <a:tailEnd type="none" w="med" len="med"/>
          </a:ln>
        </p:spPr>
      </p:cxnSp>
      <p:grpSp>
        <p:nvGrpSpPr>
          <p:cNvPr id="1025" name="Google Shape;1025;p36"/>
          <p:cNvGrpSpPr/>
          <p:nvPr/>
        </p:nvGrpSpPr>
        <p:grpSpPr>
          <a:xfrm>
            <a:off x="250425" y="4772875"/>
            <a:ext cx="1193550" cy="205725"/>
            <a:chOff x="250425" y="4752475"/>
            <a:chExt cx="1193550" cy="205725"/>
          </a:xfrm>
        </p:grpSpPr>
        <p:grpSp>
          <p:nvGrpSpPr>
            <p:cNvPr id="1026" name="Google Shape;1026;p36"/>
            <p:cNvGrpSpPr/>
            <p:nvPr/>
          </p:nvGrpSpPr>
          <p:grpSpPr>
            <a:xfrm>
              <a:off x="250425" y="4890100"/>
              <a:ext cx="1193550" cy="68100"/>
              <a:chOff x="557300" y="431950"/>
              <a:chExt cx="1193550" cy="68100"/>
            </a:xfrm>
          </p:grpSpPr>
          <p:sp>
            <p:nvSpPr>
              <p:cNvPr id="1027" name="Google Shape;1027;p3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 name="Google Shape;1028;p3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 name="Google Shape;1029;p3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 name="Google Shape;1030;p3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 name="Google Shape;1031;p3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2" name="Google Shape;1032;p3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3" name="Google Shape;1033;p3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4" name="Google Shape;1034;p36"/>
            <p:cNvGrpSpPr/>
            <p:nvPr/>
          </p:nvGrpSpPr>
          <p:grpSpPr>
            <a:xfrm>
              <a:off x="250425" y="4752475"/>
              <a:ext cx="1193550" cy="68100"/>
              <a:chOff x="557300" y="431950"/>
              <a:chExt cx="1193550" cy="68100"/>
            </a:xfrm>
          </p:grpSpPr>
          <p:sp>
            <p:nvSpPr>
              <p:cNvPr id="1035" name="Google Shape;1035;p3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6" name="Google Shape;1036;p3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 name="Google Shape;1037;p3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8" name="Google Shape;1038;p3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 name="Google Shape;1039;p3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0" name="Google Shape;1040;p3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 name="Google Shape;1041;p3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042" name="Google Shape;1042;p36"/>
          <p:cNvGrpSpPr/>
          <p:nvPr/>
        </p:nvGrpSpPr>
        <p:grpSpPr>
          <a:xfrm>
            <a:off x="7718425" y="193250"/>
            <a:ext cx="1193550" cy="68100"/>
            <a:chOff x="557300" y="431950"/>
            <a:chExt cx="1193550" cy="68100"/>
          </a:xfrm>
        </p:grpSpPr>
        <p:sp>
          <p:nvSpPr>
            <p:cNvPr id="1043" name="Google Shape;1043;p3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 name="Google Shape;1044;p3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 name="Google Shape;1045;p3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046;p3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p3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3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 name="Google Shape;1049;p3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50" name="Google Shape;1050;p36"/>
          <p:cNvSpPr txBox="1">
            <a:spLocks noGrp="1"/>
          </p:cNvSpPr>
          <p:nvPr>
            <p:ph type="title"/>
          </p:nvPr>
        </p:nvSpPr>
        <p:spPr>
          <a:xfrm>
            <a:off x="945150" y="394975"/>
            <a:ext cx="52989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2885099" y="2607200"/>
            <a:ext cx="1861200" cy="418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9pPr>
          </a:lstStyle>
          <a:p>
            <a:endParaRPr/>
          </a:p>
        </p:txBody>
      </p:sp>
      <p:sp>
        <p:nvSpPr>
          <p:cNvPr id="40" name="Google Shape;40;p5"/>
          <p:cNvSpPr txBox="1">
            <a:spLocks noGrp="1"/>
          </p:cNvSpPr>
          <p:nvPr>
            <p:ph type="subTitle" idx="1"/>
          </p:nvPr>
        </p:nvSpPr>
        <p:spPr>
          <a:xfrm>
            <a:off x="2885101" y="1598427"/>
            <a:ext cx="1861200" cy="94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600"/>
              <a:buNone/>
              <a:defRPr sz="16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41" name="Google Shape;41;p5"/>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42" name="Google Shape;42;p5"/>
          <p:cNvSpPr txBox="1">
            <a:spLocks noGrp="1"/>
          </p:cNvSpPr>
          <p:nvPr>
            <p:ph type="title" idx="3"/>
          </p:nvPr>
        </p:nvSpPr>
        <p:spPr>
          <a:xfrm>
            <a:off x="4384952" y="4103063"/>
            <a:ext cx="1861200" cy="418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1pPr>
            <a:lvl2pPr lvl="1"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2pPr>
            <a:lvl3pPr lvl="2"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3pPr>
            <a:lvl4pPr lvl="3"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4pPr>
            <a:lvl5pPr lvl="4"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5pPr>
            <a:lvl6pPr lvl="5"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6pPr>
            <a:lvl7pPr lvl="6"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7pPr>
            <a:lvl8pPr lvl="7"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8pPr>
            <a:lvl9pPr lvl="8"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9pPr>
          </a:lstStyle>
          <a:p>
            <a:endParaRPr/>
          </a:p>
        </p:txBody>
      </p:sp>
      <p:sp>
        <p:nvSpPr>
          <p:cNvPr id="43" name="Google Shape;43;p5"/>
          <p:cNvSpPr txBox="1">
            <a:spLocks noGrp="1"/>
          </p:cNvSpPr>
          <p:nvPr>
            <p:ph type="subTitle" idx="4"/>
          </p:nvPr>
        </p:nvSpPr>
        <p:spPr>
          <a:xfrm>
            <a:off x="4384953" y="3094300"/>
            <a:ext cx="1861200" cy="941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3"/>
              </a:buClr>
              <a:buSzPts val="1600"/>
              <a:buNone/>
              <a:defRPr sz="1600">
                <a:solidFill>
                  <a:schemeClr val="accent3"/>
                </a:solidFill>
              </a:defRPr>
            </a:lvl1pPr>
            <a:lvl2pPr lvl="1" algn="r" rtl="0">
              <a:lnSpc>
                <a:spcPct val="100000"/>
              </a:lnSpc>
              <a:spcBef>
                <a:spcPts val="0"/>
              </a:spcBef>
              <a:spcAft>
                <a:spcPts val="0"/>
              </a:spcAft>
              <a:buClr>
                <a:schemeClr val="accent3"/>
              </a:buClr>
              <a:buSzPts val="2100"/>
              <a:buNone/>
              <a:defRPr sz="2100">
                <a:solidFill>
                  <a:schemeClr val="accent3"/>
                </a:solidFill>
              </a:defRPr>
            </a:lvl2pPr>
            <a:lvl3pPr lvl="2" algn="r" rtl="0">
              <a:lnSpc>
                <a:spcPct val="100000"/>
              </a:lnSpc>
              <a:spcBef>
                <a:spcPts val="0"/>
              </a:spcBef>
              <a:spcAft>
                <a:spcPts val="0"/>
              </a:spcAft>
              <a:buClr>
                <a:schemeClr val="accent3"/>
              </a:buClr>
              <a:buSzPts val="2100"/>
              <a:buNone/>
              <a:defRPr sz="2100">
                <a:solidFill>
                  <a:schemeClr val="accent3"/>
                </a:solidFill>
              </a:defRPr>
            </a:lvl3pPr>
            <a:lvl4pPr lvl="3" algn="r" rtl="0">
              <a:lnSpc>
                <a:spcPct val="100000"/>
              </a:lnSpc>
              <a:spcBef>
                <a:spcPts val="0"/>
              </a:spcBef>
              <a:spcAft>
                <a:spcPts val="0"/>
              </a:spcAft>
              <a:buClr>
                <a:schemeClr val="accent3"/>
              </a:buClr>
              <a:buSzPts val="2100"/>
              <a:buNone/>
              <a:defRPr sz="2100">
                <a:solidFill>
                  <a:schemeClr val="accent3"/>
                </a:solidFill>
              </a:defRPr>
            </a:lvl4pPr>
            <a:lvl5pPr lvl="4" algn="r" rtl="0">
              <a:lnSpc>
                <a:spcPct val="100000"/>
              </a:lnSpc>
              <a:spcBef>
                <a:spcPts val="0"/>
              </a:spcBef>
              <a:spcAft>
                <a:spcPts val="0"/>
              </a:spcAft>
              <a:buClr>
                <a:schemeClr val="accent3"/>
              </a:buClr>
              <a:buSzPts val="2100"/>
              <a:buNone/>
              <a:defRPr sz="2100">
                <a:solidFill>
                  <a:schemeClr val="accent3"/>
                </a:solidFill>
              </a:defRPr>
            </a:lvl5pPr>
            <a:lvl6pPr lvl="5" algn="r" rtl="0">
              <a:lnSpc>
                <a:spcPct val="100000"/>
              </a:lnSpc>
              <a:spcBef>
                <a:spcPts val="0"/>
              </a:spcBef>
              <a:spcAft>
                <a:spcPts val="0"/>
              </a:spcAft>
              <a:buClr>
                <a:schemeClr val="accent3"/>
              </a:buClr>
              <a:buSzPts val="2100"/>
              <a:buNone/>
              <a:defRPr sz="2100">
                <a:solidFill>
                  <a:schemeClr val="accent3"/>
                </a:solidFill>
              </a:defRPr>
            </a:lvl6pPr>
            <a:lvl7pPr lvl="6" algn="r" rtl="0">
              <a:lnSpc>
                <a:spcPct val="100000"/>
              </a:lnSpc>
              <a:spcBef>
                <a:spcPts val="0"/>
              </a:spcBef>
              <a:spcAft>
                <a:spcPts val="0"/>
              </a:spcAft>
              <a:buClr>
                <a:schemeClr val="accent3"/>
              </a:buClr>
              <a:buSzPts val="2100"/>
              <a:buNone/>
              <a:defRPr sz="2100">
                <a:solidFill>
                  <a:schemeClr val="accent3"/>
                </a:solidFill>
              </a:defRPr>
            </a:lvl7pPr>
            <a:lvl8pPr lvl="7" algn="r" rtl="0">
              <a:lnSpc>
                <a:spcPct val="100000"/>
              </a:lnSpc>
              <a:spcBef>
                <a:spcPts val="0"/>
              </a:spcBef>
              <a:spcAft>
                <a:spcPts val="0"/>
              </a:spcAft>
              <a:buClr>
                <a:schemeClr val="accent3"/>
              </a:buClr>
              <a:buSzPts val="2100"/>
              <a:buNone/>
              <a:defRPr sz="2100">
                <a:solidFill>
                  <a:schemeClr val="accent3"/>
                </a:solidFill>
              </a:defRPr>
            </a:lvl8pPr>
            <a:lvl9pPr lvl="8" algn="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44" name="Google Shape;44;p5"/>
          <p:cNvCxnSpPr/>
          <p:nvPr/>
        </p:nvCxnSpPr>
        <p:spPr>
          <a:xfrm>
            <a:off x="-560741" y="4643550"/>
            <a:ext cx="3257400" cy="0"/>
          </a:xfrm>
          <a:prstGeom prst="straightConnector1">
            <a:avLst/>
          </a:prstGeom>
          <a:noFill/>
          <a:ln w="9525" cap="flat" cmpd="sng">
            <a:solidFill>
              <a:srgbClr val="0C343D"/>
            </a:solidFill>
            <a:prstDash val="solid"/>
            <a:round/>
            <a:headEnd type="none" w="med" len="med"/>
            <a:tailEnd type="none" w="med" len="med"/>
          </a:ln>
        </p:spPr>
      </p:cxnSp>
      <p:cxnSp>
        <p:nvCxnSpPr>
          <p:cNvPr id="45" name="Google Shape;45;p5"/>
          <p:cNvCxnSpPr/>
          <p:nvPr/>
        </p:nvCxnSpPr>
        <p:spPr>
          <a:xfrm>
            <a:off x="6397600" y="1462325"/>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46" name="Google Shape;46;p5"/>
          <p:cNvGrpSpPr/>
          <p:nvPr/>
        </p:nvGrpSpPr>
        <p:grpSpPr>
          <a:xfrm rot="-5400000">
            <a:off x="8047016" y="396097"/>
            <a:ext cx="486100" cy="1193550"/>
            <a:chOff x="8255228" y="345697"/>
            <a:chExt cx="486100" cy="1193550"/>
          </a:xfrm>
        </p:grpSpPr>
        <p:grpSp>
          <p:nvGrpSpPr>
            <p:cNvPr id="47" name="Google Shape;47;p5"/>
            <p:cNvGrpSpPr/>
            <p:nvPr/>
          </p:nvGrpSpPr>
          <p:grpSpPr>
            <a:xfrm rot="-5400000">
              <a:off x="8041690" y="839610"/>
              <a:ext cx="1193550" cy="205725"/>
              <a:chOff x="250425" y="4752475"/>
              <a:chExt cx="1193550" cy="205725"/>
            </a:xfrm>
          </p:grpSpPr>
          <p:grpSp>
            <p:nvGrpSpPr>
              <p:cNvPr id="48" name="Google Shape;48;p5"/>
              <p:cNvGrpSpPr/>
              <p:nvPr/>
            </p:nvGrpSpPr>
            <p:grpSpPr>
              <a:xfrm>
                <a:off x="250425" y="4890100"/>
                <a:ext cx="1193550" cy="68100"/>
                <a:chOff x="557300" y="431950"/>
                <a:chExt cx="1193550" cy="68100"/>
              </a:xfrm>
            </p:grpSpPr>
            <p:sp>
              <p:nvSpPr>
                <p:cNvPr id="49" name="Google Shape;49;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 name="Google Shape;56;p5"/>
              <p:cNvGrpSpPr/>
              <p:nvPr/>
            </p:nvGrpSpPr>
            <p:grpSpPr>
              <a:xfrm>
                <a:off x="250425" y="4752475"/>
                <a:ext cx="1193550" cy="68100"/>
                <a:chOff x="557300" y="431950"/>
                <a:chExt cx="1193550" cy="68100"/>
              </a:xfrm>
            </p:grpSpPr>
            <p:sp>
              <p:nvSpPr>
                <p:cNvPr id="57" name="Google Shape;57;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4" name="Google Shape;64;p5"/>
            <p:cNvGrpSpPr/>
            <p:nvPr/>
          </p:nvGrpSpPr>
          <p:grpSpPr>
            <a:xfrm rot="-5400000">
              <a:off x="7761315" y="839610"/>
              <a:ext cx="1193550" cy="205725"/>
              <a:chOff x="250425" y="4752475"/>
              <a:chExt cx="1193550" cy="205725"/>
            </a:xfrm>
          </p:grpSpPr>
          <p:grpSp>
            <p:nvGrpSpPr>
              <p:cNvPr id="65" name="Google Shape;65;p5"/>
              <p:cNvGrpSpPr/>
              <p:nvPr/>
            </p:nvGrpSpPr>
            <p:grpSpPr>
              <a:xfrm>
                <a:off x="250425" y="4890100"/>
                <a:ext cx="1193550" cy="68100"/>
                <a:chOff x="557300" y="431950"/>
                <a:chExt cx="1193550" cy="68100"/>
              </a:xfrm>
            </p:grpSpPr>
            <p:sp>
              <p:nvSpPr>
                <p:cNvPr id="66" name="Google Shape;66;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9;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 name="Google Shape;73;p5"/>
              <p:cNvGrpSpPr/>
              <p:nvPr/>
            </p:nvGrpSpPr>
            <p:grpSpPr>
              <a:xfrm>
                <a:off x="250425" y="4752475"/>
                <a:ext cx="1193550" cy="68100"/>
                <a:chOff x="557300" y="431950"/>
                <a:chExt cx="1193550" cy="68100"/>
              </a:xfrm>
            </p:grpSpPr>
            <p:sp>
              <p:nvSpPr>
                <p:cNvPr id="74" name="Google Shape;74;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80;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nvGrpSpPr>
          <p:cNvPr id="81" name="Google Shape;81;p5"/>
          <p:cNvGrpSpPr/>
          <p:nvPr/>
        </p:nvGrpSpPr>
        <p:grpSpPr>
          <a:xfrm>
            <a:off x="250425" y="4910500"/>
            <a:ext cx="1193550" cy="68100"/>
            <a:chOff x="557300" y="431950"/>
            <a:chExt cx="1193550" cy="68100"/>
          </a:xfrm>
        </p:grpSpPr>
        <p:sp>
          <p:nvSpPr>
            <p:cNvPr id="82" name="Google Shape;82;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83;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84;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85;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9"/>
        <p:cNvGrpSpPr/>
        <p:nvPr/>
      </p:nvGrpSpPr>
      <p:grpSpPr>
        <a:xfrm>
          <a:off x="0" y="0"/>
          <a:ext cx="0" cy="0"/>
          <a:chOff x="0" y="0"/>
          <a:chExt cx="0" cy="0"/>
        </a:xfrm>
      </p:grpSpPr>
      <p:sp>
        <p:nvSpPr>
          <p:cNvPr id="90" name="Google Shape;90;p6"/>
          <p:cNvSpPr txBox="1">
            <a:spLocks noGrp="1"/>
          </p:cNvSpPr>
          <p:nvPr>
            <p:ph type="title"/>
          </p:nvPr>
        </p:nvSpPr>
        <p:spPr>
          <a:xfrm>
            <a:off x="945150" y="394975"/>
            <a:ext cx="45084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91" name="Google Shape;91;p6"/>
          <p:cNvCxnSpPr/>
          <p:nvPr/>
        </p:nvCxnSpPr>
        <p:spPr>
          <a:xfrm>
            <a:off x="-560741" y="4643550"/>
            <a:ext cx="9889500" cy="0"/>
          </a:xfrm>
          <a:prstGeom prst="straightConnector1">
            <a:avLst/>
          </a:prstGeom>
          <a:noFill/>
          <a:ln w="9525" cap="flat" cmpd="sng">
            <a:solidFill>
              <a:srgbClr val="0C343D"/>
            </a:solidFill>
            <a:prstDash val="solid"/>
            <a:round/>
            <a:headEnd type="none" w="med" len="med"/>
            <a:tailEnd type="none" w="med" len="med"/>
          </a:ln>
        </p:spPr>
      </p:cxnSp>
      <p:grpSp>
        <p:nvGrpSpPr>
          <p:cNvPr id="92" name="Google Shape;92;p6"/>
          <p:cNvGrpSpPr/>
          <p:nvPr/>
        </p:nvGrpSpPr>
        <p:grpSpPr>
          <a:xfrm>
            <a:off x="3975225" y="4910500"/>
            <a:ext cx="1193550" cy="68100"/>
            <a:chOff x="557300" y="431950"/>
            <a:chExt cx="1193550" cy="68100"/>
          </a:xfrm>
        </p:grpSpPr>
        <p:sp>
          <p:nvSpPr>
            <p:cNvPr id="93" name="Google Shape;93;p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00" name="Google Shape;100;p6"/>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101" name="Google Shape;101;p6"/>
          <p:cNvGrpSpPr/>
          <p:nvPr/>
        </p:nvGrpSpPr>
        <p:grpSpPr>
          <a:xfrm>
            <a:off x="7718425" y="193250"/>
            <a:ext cx="1193550" cy="68100"/>
            <a:chOff x="557300" y="431950"/>
            <a:chExt cx="1193550" cy="68100"/>
          </a:xfrm>
        </p:grpSpPr>
        <p:sp>
          <p:nvSpPr>
            <p:cNvPr id="102" name="Google Shape;102;p6"/>
            <p:cNvSpPr/>
            <p:nvPr/>
          </p:nvSpPr>
          <p:spPr>
            <a:xfrm>
              <a:off x="5573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3" name="Google Shape;103;p6"/>
            <p:cNvSpPr/>
            <p:nvPr/>
          </p:nvSpPr>
          <p:spPr>
            <a:xfrm>
              <a:off x="7448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4" name="Google Shape;104;p6"/>
            <p:cNvSpPr/>
            <p:nvPr/>
          </p:nvSpPr>
          <p:spPr>
            <a:xfrm>
              <a:off x="9324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5" name="Google Shape;105;p6"/>
            <p:cNvSpPr/>
            <p:nvPr/>
          </p:nvSpPr>
          <p:spPr>
            <a:xfrm>
              <a:off x="112002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6" name="Google Shape;106;p6"/>
            <p:cNvSpPr/>
            <p:nvPr/>
          </p:nvSpPr>
          <p:spPr>
            <a:xfrm>
              <a:off x="13076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7" name="Google Shape;107;p6"/>
            <p:cNvSpPr/>
            <p:nvPr/>
          </p:nvSpPr>
          <p:spPr>
            <a:xfrm>
              <a:off x="14951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8" name="Google Shape;108;p6"/>
            <p:cNvSpPr/>
            <p:nvPr/>
          </p:nvSpPr>
          <p:spPr>
            <a:xfrm>
              <a:off x="16827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9"/>
        <p:cNvGrpSpPr/>
        <p:nvPr/>
      </p:nvGrpSpPr>
      <p:grpSpPr>
        <a:xfrm>
          <a:off x="0" y="0"/>
          <a:ext cx="0" cy="0"/>
          <a:chOff x="0" y="0"/>
          <a:chExt cx="0" cy="0"/>
        </a:xfrm>
      </p:grpSpPr>
      <p:sp>
        <p:nvSpPr>
          <p:cNvPr id="110" name="Google Shape;110;p7"/>
          <p:cNvSpPr txBox="1">
            <a:spLocks noGrp="1"/>
          </p:cNvSpPr>
          <p:nvPr>
            <p:ph type="title"/>
          </p:nvPr>
        </p:nvSpPr>
        <p:spPr>
          <a:xfrm>
            <a:off x="5699050" y="1733975"/>
            <a:ext cx="2502900" cy="852900"/>
          </a:xfrm>
          <a:prstGeom prst="rect">
            <a:avLst/>
          </a:prstGeom>
        </p:spPr>
        <p:txBody>
          <a:bodyPr spcFirstLastPara="1" wrap="square" lIns="91425" tIns="91425" rIns="91425" bIns="91425" anchor="b" anchorCtr="0">
            <a:noAutofit/>
          </a:bodyPr>
          <a:lstStyle>
            <a:lvl1pPr lvl="0" rtl="0">
              <a:spcBef>
                <a:spcPts val="0"/>
              </a:spcBef>
              <a:spcAft>
                <a:spcPts val="0"/>
              </a:spcAft>
              <a:buSzPts val="2150"/>
              <a:buNone/>
              <a:defRPr sz="215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1" name="Google Shape;111;p7"/>
          <p:cNvSpPr txBox="1">
            <a:spLocks noGrp="1"/>
          </p:cNvSpPr>
          <p:nvPr>
            <p:ph type="body" idx="1"/>
          </p:nvPr>
        </p:nvSpPr>
        <p:spPr>
          <a:xfrm>
            <a:off x="5699050" y="2684300"/>
            <a:ext cx="2629200" cy="989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grpSp>
        <p:nvGrpSpPr>
          <p:cNvPr id="112" name="Google Shape;112;p7"/>
          <p:cNvGrpSpPr/>
          <p:nvPr/>
        </p:nvGrpSpPr>
        <p:grpSpPr>
          <a:xfrm rot="-5400000">
            <a:off x="8072153" y="-160478"/>
            <a:ext cx="486100" cy="1193550"/>
            <a:chOff x="8255228" y="345697"/>
            <a:chExt cx="486100" cy="1193550"/>
          </a:xfrm>
        </p:grpSpPr>
        <p:grpSp>
          <p:nvGrpSpPr>
            <p:cNvPr id="113" name="Google Shape;113;p7"/>
            <p:cNvGrpSpPr/>
            <p:nvPr/>
          </p:nvGrpSpPr>
          <p:grpSpPr>
            <a:xfrm rot="-5400000">
              <a:off x="8041690" y="839610"/>
              <a:ext cx="1193550" cy="205725"/>
              <a:chOff x="250425" y="4752475"/>
              <a:chExt cx="1193550" cy="205725"/>
            </a:xfrm>
          </p:grpSpPr>
          <p:grpSp>
            <p:nvGrpSpPr>
              <p:cNvPr id="114" name="Google Shape;114;p7"/>
              <p:cNvGrpSpPr/>
              <p:nvPr/>
            </p:nvGrpSpPr>
            <p:grpSpPr>
              <a:xfrm>
                <a:off x="250425" y="4890100"/>
                <a:ext cx="1193550" cy="68100"/>
                <a:chOff x="557300" y="431950"/>
                <a:chExt cx="1193550" cy="68100"/>
              </a:xfrm>
            </p:grpSpPr>
            <p:sp>
              <p:nvSpPr>
                <p:cNvPr id="115" name="Google Shape;115;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6;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17;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19;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20;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21;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2" name="Google Shape;122;p7"/>
              <p:cNvGrpSpPr/>
              <p:nvPr/>
            </p:nvGrpSpPr>
            <p:grpSpPr>
              <a:xfrm>
                <a:off x="250425" y="4752475"/>
                <a:ext cx="1193550" cy="68100"/>
                <a:chOff x="557300" y="431950"/>
                <a:chExt cx="1193550" cy="68100"/>
              </a:xfrm>
            </p:grpSpPr>
            <p:sp>
              <p:nvSpPr>
                <p:cNvPr id="123" name="Google Shape;123;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25;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26;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127;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28;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29;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30" name="Google Shape;130;p7"/>
            <p:cNvGrpSpPr/>
            <p:nvPr/>
          </p:nvGrpSpPr>
          <p:grpSpPr>
            <a:xfrm rot="-5400000">
              <a:off x="7761315" y="839610"/>
              <a:ext cx="1193550" cy="205725"/>
              <a:chOff x="250425" y="4752475"/>
              <a:chExt cx="1193550" cy="205725"/>
            </a:xfrm>
          </p:grpSpPr>
          <p:grpSp>
            <p:nvGrpSpPr>
              <p:cNvPr id="131" name="Google Shape;131;p7"/>
              <p:cNvGrpSpPr/>
              <p:nvPr/>
            </p:nvGrpSpPr>
            <p:grpSpPr>
              <a:xfrm>
                <a:off x="250425" y="4890100"/>
                <a:ext cx="1193550" cy="68100"/>
                <a:chOff x="557300" y="431950"/>
                <a:chExt cx="1193550" cy="68100"/>
              </a:xfrm>
            </p:grpSpPr>
            <p:sp>
              <p:nvSpPr>
                <p:cNvPr id="132" name="Google Shape;132;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9" name="Google Shape;139;p7"/>
              <p:cNvGrpSpPr/>
              <p:nvPr/>
            </p:nvGrpSpPr>
            <p:grpSpPr>
              <a:xfrm>
                <a:off x="250425" y="4752475"/>
                <a:ext cx="1193550" cy="68100"/>
                <a:chOff x="557300" y="431950"/>
                <a:chExt cx="1193550" cy="68100"/>
              </a:xfrm>
            </p:grpSpPr>
            <p:sp>
              <p:nvSpPr>
                <p:cNvPr id="140" name="Google Shape;140;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95"/>
        <p:cNvGrpSpPr/>
        <p:nvPr/>
      </p:nvGrpSpPr>
      <p:grpSpPr>
        <a:xfrm>
          <a:off x="0" y="0"/>
          <a:ext cx="0" cy="0"/>
          <a:chOff x="0" y="0"/>
          <a:chExt cx="0" cy="0"/>
        </a:xfrm>
      </p:grpSpPr>
      <p:sp>
        <p:nvSpPr>
          <p:cNvPr id="196" name="Google Shape;196;p9"/>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SzPts val="2150"/>
              <a:buNone/>
              <a:defRPr sz="2150"/>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197" name="Google Shape;197;p9"/>
          <p:cNvCxnSpPr/>
          <p:nvPr/>
        </p:nvCxnSpPr>
        <p:spPr>
          <a:xfrm>
            <a:off x="-560741" y="4795950"/>
            <a:ext cx="3170700" cy="0"/>
          </a:xfrm>
          <a:prstGeom prst="straightConnector1">
            <a:avLst/>
          </a:prstGeom>
          <a:noFill/>
          <a:ln w="9525" cap="flat" cmpd="sng">
            <a:solidFill>
              <a:srgbClr val="0C343D"/>
            </a:solidFill>
            <a:prstDash val="solid"/>
            <a:round/>
            <a:headEnd type="none" w="med" len="med"/>
            <a:tailEnd type="none" w="med" len="med"/>
          </a:ln>
        </p:spPr>
      </p:cxnSp>
      <p:grpSp>
        <p:nvGrpSpPr>
          <p:cNvPr id="198" name="Google Shape;198;p9"/>
          <p:cNvGrpSpPr/>
          <p:nvPr/>
        </p:nvGrpSpPr>
        <p:grpSpPr>
          <a:xfrm>
            <a:off x="8255228" y="345697"/>
            <a:ext cx="486100" cy="1193550"/>
            <a:chOff x="8255228" y="345697"/>
            <a:chExt cx="486100" cy="1193550"/>
          </a:xfrm>
        </p:grpSpPr>
        <p:grpSp>
          <p:nvGrpSpPr>
            <p:cNvPr id="199" name="Google Shape;199;p9"/>
            <p:cNvGrpSpPr/>
            <p:nvPr/>
          </p:nvGrpSpPr>
          <p:grpSpPr>
            <a:xfrm rot="-5400000">
              <a:off x="8041690" y="839610"/>
              <a:ext cx="1193550" cy="205725"/>
              <a:chOff x="250425" y="4752475"/>
              <a:chExt cx="1193550" cy="205725"/>
            </a:xfrm>
          </p:grpSpPr>
          <p:grpSp>
            <p:nvGrpSpPr>
              <p:cNvPr id="200" name="Google Shape;200;p9"/>
              <p:cNvGrpSpPr/>
              <p:nvPr/>
            </p:nvGrpSpPr>
            <p:grpSpPr>
              <a:xfrm>
                <a:off x="250425" y="4890100"/>
                <a:ext cx="1193550" cy="68100"/>
                <a:chOff x="557300" y="431950"/>
                <a:chExt cx="1193550" cy="68100"/>
              </a:xfrm>
            </p:grpSpPr>
            <p:sp>
              <p:nvSpPr>
                <p:cNvPr id="201" name="Google Shape;201;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03;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04;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05;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206;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8" name="Google Shape;208;p9"/>
              <p:cNvGrpSpPr/>
              <p:nvPr/>
            </p:nvGrpSpPr>
            <p:grpSpPr>
              <a:xfrm>
                <a:off x="250425" y="4752475"/>
                <a:ext cx="1193550" cy="68100"/>
                <a:chOff x="557300" y="431950"/>
                <a:chExt cx="1193550" cy="68100"/>
              </a:xfrm>
            </p:grpSpPr>
            <p:sp>
              <p:nvSpPr>
                <p:cNvPr id="209" name="Google Shape;209;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210;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211;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212;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13;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214;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16" name="Google Shape;216;p9"/>
            <p:cNvGrpSpPr/>
            <p:nvPr/>
          </p:nvGrpSpPr>
          <p:grpSpPr>
            <a:xfrm rot="-5400000">
              <a:off x="7761315" y="839610"/>
              <a:ext cx="1193550" cy="205725"/>
              <a:chOff x="250425" y="4752475"/>
              <a:chExt cx="1193550" cy="205725"/>
            </a:xfrm>
          </p:grpSpPr>
          <p:grpSp>
            <p:nvGrpSpPr>
              <p:cNvPr id="217" name="Google Shape;217;p9"/>
              <p:cNvGrpSpPr/>
              <p:nvPr/>
            </p:nvGrpSpPr>
            <p:grpSpPr>
              <a:xfrm>
                <a:off x="250425" y="4890100"/>
                <a:ext cx="1193550" cy="68100"/>
                <a:chOff x="557300" y="431950"/>
                <a:chExt cx="1193550" cy="68100"/>
              </a:xfrm>
            </p:grpSpPr>
            <p:sp>
              <p:nvSpPr>
                <p:cNvPr id="218" name="Google Shape;218;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5" name="Google Shape;225;p9"/>
              <p:cNvGrpSpPr/>
              <p:nvPr/>
            </p:nvGrpSpPr>
            <p:grpSpPr>
              <a:xfrm>
                <a:off x="250425" y="4752475"/>
                <a:ext cx="1193550" cy="68100"/>
                <a:chOff x="557300" y="431950"/>
                <a:chExt cx="1193550" cy="68100"/>
              </a:xfrm>
            </p:grpSpPr>
            <p:sp>
              <p:nvSpPr>
                <p:cNvPr id="226" name="Google Shape;226;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233" name="Google Shape;233;p9"/>
          <p:cNvSpPr txBox="1">
            <a:spLocks noGrp="1"/>
          </p:cNvSpPr>
          <p:nvPr>
            <p:ph type="subTitle" idx="1"/>
          </p:nvPr>
        </p:nvSpPr>
        <p:spPr>
          <a:xfrm>
            <a:off x="1027475" y="1754625"/>
            <a:ext cx="2281200" cy="68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b="1">
                <a:solidFill>
                  <a:schemeClr val="dk1"/>
                </a:solidFill>
                <a:latin typeface="Montserrat"/>
                <a:ea typeface="Montserrat"/>
                <a:cs typeface="Montserrat"/>
                <a:sym typeface="Montserra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34" name="Google Shape;234;p9"/>
          <p:cNvSpPr txBox="1">
            <a:spLocks noGrp="1"/>
          </p:cNvSpPr>
          <p:nvPr>
            <p:ph type="subTitle" idx="2"/>
          </p:nvPr>
        </p:nvSpPr>
        <p:spPr>
          <a:xfrm>
            <a:off x="554975" y="2593700"/>
            <a:ext cx="3751200" cy="192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6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
    <p:spTree>
      <p:nvGrpSpPr>
        <p:cNvPr id="1" name="Shape 284"/>
        <p:cNvGrpSpPr/>
        <p:nvPr/>
      </p:nvGrpSpPr>
      <p:grpSpPr>
        <a:xfrm>
          <a:off x="0" y="0"/>
          <a:ext cx="0" cy="0"/>
          <a:chOff x="0" y="0"/>
          <a:chExt cx="0" cy="0"/>
        </a:xfrm>
      </p:grpSpPr>
      <p:sp>
        <p:nvSpPr>
          <p:cNvPr id="285" name="Google Shape;285;p13"/>
          <p:cNvSpPr txBox="1">
            <a:spLocks noGrp="1"/>
          </p:cNvSpPr>
          <p:nvPr>
            <p:ph type="title"/>
          </p:nvPr>
        </p:nvSpPr>
        <p:spPr>
          <a:xfrm>
            <a:off x="1890389" y="1696200"/>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C343D"/>
              </a:buClr>
              <a:buSzPts val="1600"/>
              <a:buFont typeface="Montserrat"/>
              <a:buNone/>
              <a:defRPr sz="1600" b="1">
                <a:solidFill>
                  <a:srgbClr val="0C343D"/>
                </a:solidFill>
                <a:latin typeface="Montserrat"/>
                <a:ea typeface="Montserrat"/>
                <a:cs typeface="Montserrat"/>
                <a:sym typeface="Montserrat"/>
              </a:defRPr>
            </a:lvl1pPr>
            <a:lvl2pPr lvl="1" rtl="0">
              <a:spcBef>
                <a:spcPts val="0"/>
              </a:spcBef>
              <a:spcAft>
                <a:spcPts val="0"/>
              </a:spcAft>
              <a:buSzPts val="4200"/>
              <a:buFont typeface="Montserrat"/>
              <a:buNone/>
              <a:defRPr sz="4200" b="1">
                <a:latin typeface="Montserrat"/>
                <a:ea typeface="Montserrat"/>
                <a:cs typeface="Montserrat"/>
                <a:sym typeface="Montserrat"/>
              </a:defRPr>
            </a:lvl2pPr>
            <a:lvl3pPr lvl="2" rtl="0">
              <a:spcBef>
                <a:spcPts val="0"/>
              </a:spcBef>
              <a:spcAft>
                <a:spcPts val="0"/>
              </a:spcAft>
              <a:buSzPts val="4200"/>
              <a:buFont typeface="Montserrat"/>
              <a:buNone/>
              <a:defRPr sz="4200" b="1">
                <a:latin typeface="Montserrat"/>
                <a:ea typeface="Montserrat"/>
                <a:cs typeface="Montserrat"/>
                <a:sym typeface="Montserrat"/>
              </a:defRPr>
            </a:lvl3pPr>
            <a:lvl4pPr lvl="3" rtl="0">
              <a:spcBef>
                <a:spcPts val="0"/>
              </a:spcBef>
              <a:spcAft>
                <a:spcPts val="0"/>
              </a:spcAft>
              <a:buSzPts val="4200"/>
              <a:buFont typeface="Montserrat"/>
              <a:buNone/>
              <a:defRPr sz="4200" b="1">
                <a:latin typeface="Montserrat"/>
                <a:ea typeface="Montserrat"/>
                <a:cs typeface="Montserrat"/>
                <a:sym typeface="Montserrat"/>
              </a:defRPr>
            </a:lvl4pPr>
            <a:lvl5pPr lvl="4" rtl="0">
              <a:spcBef>
                <a:spcPts val="0"/>
              </a:spcBef>
              <a:spcAft>
                <a:spcPts val="0"/>
              </a:spcAft>
              <a:buSzPts val="4200"/>
              <a:buFont typeface="Montserrat"/>
              <a:buNone/>
              <a:defRPr sz="4200" b="1">
                <a:latin typeface="Montserrat"/>
                <a:ea typeface="Montserrat"/>
                <a:cs typeface="Montserrat"/>
                <a:sym typeface="Montserrat"/>
              </a:defRPr>
            </a:lvl5pPr>
            <a:lvl6pPr lvl="5" rtl="0">
              <a:spcBef>
                <a:spcPts val="0"/>
              </a:spcBef>
              <a:spcAft>
                <a:spcPts val="0"/>
              </a:spcAft>
              <a:buSzPts val="4200"/>
              <a:buFont typeface="Montserrat"/>
              <a:buNone/>
              <a:defRPr sz="4200" b="1">
                <a:latin typeface="Montserrat"/>
                <a:ea typeface="Montserrat"/>
                <a:cs typeface="Montserrat"/>
                <a:sym typeface="Montserrat"/>
              </a:defRPr>
            </a:lvl6pPr>
            <a:lvl7pPr lvl="6" rtl="0">
              <a:spcBef>
                <a:spcPts val="0"/>
              </a:spcBef>
              <a:spcAft>
                <a:spcPts val="0"/>
              </a:spcAft>
              <a:buSzPts val="4200"/>
              <a:buFont typeface="Montserrat"/>
              <a:buNone/>
              <a:defRPr sz="4200" b="1">
                <a:latin typeface="Montserrat"/>
                <a:ea typeface="Montserrat"/>
                <a:cs typeface="Montserrat"/>
                <a:sym typeface="Montserrat"/>
              </a:defRPr>
            </a:lvl7pPr>
            <a:lvl8pPr lvl="7" rtl="0">
              <a:spcBef>
                <a:spcPts val="0"/>
              </a:spcBef>
              <a:spcAft>
                <a:spcPts val="0"/>
              </a:spcAft>
              <a:buSzPts val="4200"/>
              <a:buFont typeface="Montserrat"/>
              <a:buNone/>
              <a:defRPr sz="4200" b="1">
                <a:latin typeface="Montserrat"/>
                <a:ea typeface="Montserrat"/>
                <a:cs typeface="Montserrat"/>
                <a:sym typeface="Montserrat"/>
              </a:defRPr>
            </a:lvl8pPr>
            <a:lvl9pPr lvl="8" rtl="0">
              <a:spcBef>
                <a:spcPts val="0"/>
              </a:spcBef>
              <a:spcAft>
                <a:spcPts val="0"/>
              </a:spcAft>
              <a:buSzPts val="4200"/>
              <a:buFont typeface="Montserrat"/>
              <a:buNone/>
              <a:defRPr sz="4200" b="1">
                <a:latin typeface="Montserrat"/>
                <a:ea typeface="Montserrat"/>
                <a:cs typeface="Montserrat"/>
                <a:sym typeface="Montserrat"/>
              </a:defRPr>
            </a:lvl9pPr>
          </a:lstStyle>
          <a:p>
            <a:endParaRPr/>
          </a:p>
        </p:txBody>
      </p:sp>
      <p:sp>
        <p:nvSpPr>
          <p:cNvPr id="286" name="Google Shape;286;p13"/>
          <p:cNvSpPr txBox="1">
            <a:spLocks noGrp="1"/>
          </p:cNvSpPr>
          <p:nvPr>
            <p:ph type="subTitle" idx="1"/>
          </p:nvPr>
        </p:nvSpPr>
        <p:spPr>
          <a:xfrm>
            <a:off x="1890389" y="2076950"/>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87" name="Google Shape;287;p13"/>
          <p:cNvSpPr txBox="1">
            <a:spLocks noGrp="1"/>
          </p:cNvSpPr>
          <p:nvPr>
            <p:ph type="title" idx="2" hasCustomPrompt="1"/>
          </p:nvPr>
        </p:nvSpPr>
        <p:spPr>
          <a:xfrm>
            <a:off x="183864" y="1565100"/>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88" name="Google Shape;288;p13"/>
          <p:cNvSpPr txBox="1">
            <a:spLocks noGrp="1"/>
          </p:cNvSpPr>
          <p:nvPr>
            <p:ph type="title" idx="3"/>
          </p:nvPr>
        </p:nvSpPr>
        <p:spPr>
          <a:xfrm>
            <a:off x="1890389" y="2978550"/>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89" name="Google Shape;289;p13"/>
          <p:cNvSpPr txBox="1">
            <a:spLocks noGrp="1"/>
          </p:cNvSpPr>
          <p:nvPr>
            <p:ph type="subTitle" idx="4"/>
          </p:nvPr>
        </p:nvSpPr>
        <p:spPr>
          <a:xfrm>
            <a:off x="1890389" y="3359300"/>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0" name="Google Shape;290;p13"/>
          <p:cNvSpPr txBox="1">
            <a:spLocks noGrp="1"/>
          </p:cNvSpPr>
          <p:nvPr>
            <p:ph type="title" idx="5" hasCustomPrompt="1"/>
          </p:nvPr>
        </p:nvSpPr>
        <p:spPr>
          <a:xfrm>
            <a:off x="183864" y="2847450"/>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91" name="Google Shape;291;p13"/>
          <p:cNvSpPr txBox="1">
            <a:spLocks noGrp="1"/>
          </p:cNvSpPr>
          <p:nvPr>
            <p:ph type="title" idx="6"/>
          </p:nvPr>
        </p:nvSpPr>
        <p:spPr>
          <a:xfrm>
            <a:off x="5887089" y="233737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92" name="Google Shape;292;p13"/>
          <p:cNvSpPr txBox="1">
            <a:spLocks noGrp="1"/>
          </p:cNvSpPr>
          <p:nvPr>
            <p:ph type="subTitle" idx="7"/>
          </p:nvPr>
        </p:nvSpPr>
        <p:spPr>
          <a:xfrm>
            <a:off x="5887089" y="2718125"/>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3" name="Google Shape;293;p13"/>
          <p:cNvSpPr txBox="1">
            <a:spLocks noGrp="1"/>
          </p:cNvSpPr>
          <p:nvPr>
            <p:ph type="title" idx="8" hasCustomPrompt="1"/>
          </p:nvPr>
        </p:nvSpPr>
        <p:spPr>
          <a:xfrm>
            <a:off x="4180564" y="2466325"/>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94" name="Google Shape;294;p13"/>
          <p:cNvSpPr txBox="1">
            <a:spLocks noGrp="1"/>
          </p:cNvSpPr>
          <p:nvPr>
            <p:ph type="title" idx="9"/>
          </p:nvPr>
        </p:nvSpPr>
        <p:spPr>
          <a:xfrm>
            <a:off x="5887089" y="361972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95" name="Google Shape;295;p13"/>
          <p:cNvSpPr txBox="1">
            <a:spLocks noGrp="1"/>
          </p:cNvSpPr>
          <p:nvPr>
            <p:ph type="subTitle" idx="13"/>
          </p:nvPr>
        </p:nvSpPr>
        <p:spPr>
          <a:xfrm>
            <a:off x="5887089" y="4000475"/>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6" name="Google Shape;296;p13"/>
          <p:cNvSpPr txBox="1">
            <a:spLocks noGrp="1"/>
          </p:cNvSpPr>
          <p:nvPr>
            <p:ph type="title" idx="14" hasCustomPrompt="1"/>
          </p:nvPr>
        </p:nvSpPr>
        <p:spPr>
          <a:xfrm>
            <a:off x="4180564" y="3748675"/>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97" name="Google Shape;297;p13"/>
          <p:cNvSpPr txBox="1">
            <a:spLocks noGrp="1"/>
          </p:cNvSpPr>
          <p:nvPr>
            <p:ph type="title" idx="15"/>
          </p:nvPr>
        </p:nvSpPr>
        <p:spPr>
          <a:xfrm>
            <a:off x="5887089" y="105502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98" name="Google Shape;298;p13"/>
          <p:cNvSpPr txBox="1">
            <a:spLocks noGrp="1"/>
          </p:cNvSpPr>
          <p:nvPr>
            <p:ph type="subTitle" idx="16"/>
          </p:nvPr>
        </p:nvSpPr>
        <p:spPr>
          <a:xfrm>
            <a:off x="5887089" y="1435775"/>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9" name="Google Shape;299;p13"/>
          <p:cNvSpPr txBox="1">
            <a:spLocks noGrp="1"/>
          </p:cNvSpPr>
          <p:nvPr>
            <p:ph type="title" idx="17" hasCustomPrompt="1"/>
          </p:nvPr>
        </p:nvSpPr>
        <p:spPr>
          <a:xfrm>
            <a:off x="4180564" y="1183975"/>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00" name="Google Shape;300;p13"/>
          <p:cNvSpPr txBox="1">
            <a:spLocks noGrp="1"/>
          </p:cNvSpPr>
          <p:nvPr>
            <p:ph type="title" idx="18"/>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301" name="Google Shape;301;p13"/>
          <p:cNvCxnSpPr/>
          <p:nvPr/>
        </p:nvCxnSpPr>
        <p:spPr>
          <a:xfrm>
            <a:off x="1967750" y="4777038"/>
            <a:ext cx="7271400" cy="0"/>
          </a:xfrm>
          <a:prstGeom prst="straightConnector1">
            <a:avLst/>
          </a:prstGeom>
          <a:noFill/>
          <a:ln w="9525" cap="flat" cmpd="sng">
            <a:solidFill>
              <a:srgbClr val="0C343D"/>
            </a:solidFill>
            <a:prstDash val="solid"/>
            <a:round/>
            <a:headEnd type="none" w="med" len="med"/>
            <a:tailEnd type="none" w="med" len="med"/>
          </a:ln>
        </p:spPr>
      </p:cxnSp>
      <p:grpSp>
        <p:nvGrpSpPr>
          <p:cNvPr id="302" name="Google Shape;302;p13"/>
          <p:cNvGrpSpPr/>
          <p:nvPr/>
        </p:nvGrpSpPr>
        <p:grpSpPr>
          <a:xfrm>
            <a:off x="250425" y="4772875"/>
            <a:ext cx="1193550" cy="205725"/>
            <a:chOff x="250425" y="4752475"/>
            <a:chExt cx="1193550" cy="205725"/>
          </a:xfrm>
        </p:grpSpPr>
        <p:grpSp>
          <p:nvGrpSpPr>
            <p:cNvPr id="303" name="Google Shape;303;p13"/>
            <p:cNvGrpSpPr/>
            <p:nvPr/>
          </p:nvGrpSpPr>
          <p:grpSpPr>
            <a:xfrm>
              <a:off x="250425" y="4890100"/>
              <a:ext cx="1193550" cy="68100"/>
              <a:chOff x="557300" y="431950"/>
              <a:chExt cx="1193550" cy="68100"/>
            </a:xfrm>
          </p:grpSpPr>
          <p:sp>
            <p:nvSpPr>
              <p:cNvPr id="304" name="Google Shape;304;p1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1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1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1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1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1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1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11" name="Google Shape;311;p13"/>
            <p:cNvGrpSpPr/>
            <p:nvPr/>
          </p:nvGrpSpPr>
          <p:grpSpPr>
            <a:xfrm>
              <a:off x="250425" y="4752475"/>
              <a:ext cx="1193550" cy="68100"/>
              <a:chOff x="557300" y="431950"/>
              <a:chExt cx="1193550" cy="68100"/>
            </a:xfrm>
          </p:grpSpPr>
          <p:sp>
            <p:nvSpPr>
              <p:cNvPr id="312" name="Google Shape;312;p1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1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1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1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1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1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1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319" name="Google Shape;319;p13"/>
          <p:cNvGrpSpPr/>
          <p:nvPr/>
        </p:nvGrpSpPr>
        <p:grpSpPr>
          <a:xfrm>
            <a:off x="7718425" y="193250"/>
            <a:ext cx="1193550" cy="68100"/>
            <a:chOff x="557300" y="431950"/>
            <a:chExt cx="1193550" cy="68100"/>
          </a:xfrm>
        </p:grpSpPr>
        <p:sp>
          <p:nvSpPr>
            <p:cNvPr id="320" name="Google Shape;320;p1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1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1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1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1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1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1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1">
  <p:cSld name="SECTION_TITLE_AND_DESCRIPTION_1_2_1">
    <p:spTree>
      <p:nvGrpSpPr>
        <p:cNvPr id="1" name="Shape 327"/>
        <p:cNvGrpSpPr/>
        <p:nvPr/>
      </p:nvGrpSpPr>
      <p:grpSpPr>
        <a:xfrm>
          <a:off x="0" y="0"/>
          <a:ext cx="0" cy="0"/>
          <a:chOff x="0" y="0"/>
          <a:chExt cx="0" cy="0"/>
        </a:xfrm>
      </p:grpSpPr>
      <p:sp>
        <p:nvSpPr>
          <p:cNvPr id="328" name="Google Shape;328;p14"/>
          <p:cNvSpPr txBox="1">
            <a:spLocks noGrp="1"/>
          </p:cNvSpPr>
          <p:nvPr>
            <p:ph type="title"/>
          </p:nvPr>
        </p:nvSpPr>
        <p:spPr>
          <a:xfrm>
            <a:off x="917100" y="192145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C343D"/>
              </a:buClr>
              <a:buSzPts val="1600"/>
              <a:buFont typeface="Montserrat"/>
              <a:buNone/>
              <a:defRPr sz="1600" b="1">
                <a:solidFill>
                  <a:srgbClr val="0C343D"/>
                </a:solidFill>
                <a:latin typeface="Montserrat"/>
                <a:ea typeface="Montserrat"/>
                <a:cs typeface="Montserrat"/>
                <a:sym typeface="Montserrat"/>
              </a:defRPr>
            </a:lvl1pPr>
            <a:lvl2pPr lvl="1" rtl="0">
              <a:spcBef>
                <a:spcPts val="0"/>
              </a:spcBef>
              <a:spcAft>
                <a:spcPts val="0"/>
              </a:spcAft>
              <a:buSzPts val="4200"/>
              <a:buFont typeface="Montserrat"/>
              <a:buNone/>
              <a:defRPr sz="4200" b="1">
                <a:latin typeface="Montserrat"/>
                <a:ea typeface="Montserrat"/>
                <a:cs typeface="Montserrat"/>
                <a:sym typeface="Montserrat"/>
              </a:defRPr>
            </a:lvl2pPr>
            <a:lvl3pPr lvl="2" rtl="0">
              <a:spcBef>
                <a:spcPts val="0"/>
              </a:spcBef>
              <a:spcAft>
                <a:spcPts val="0"/>
              </a:spcAft>
              <a:buSzPts val="4200"/>
              <a:buFont typeface="Montserrat"/>
              <a:buNone/>
              <a:defRPr sz="4200" b="1">
                <a:latin typeface="Montserrat"/>
                <a:ea typeface="Montserrat"/>
                <a:cs typeface="Montserrat"/>
                <a:sym typeface="Montserrat"/>
              </a:defRPr>
            </a:lvl3pPr>
            <a:lvl4pPr lvl="3" rtl="0">
              <a:spcBef>
                <a:spcPts val="0"/>
              </a:spcBef>
              <a:spcAft>
                <a:spcPts val="0"/>
              </a:spcAft>
              <a:buSzPts val="4200"/>
              <a:buFont typeface="Montserrat"/>
              <a:buNone/>
              <a:defRPr sz="4200" b="1">
                <a:latin typeface="Montserrat"/>
                <a:ea typeface="Montserrat"/>
                <a:cs typeface="Montserrat"/>
                <a:sym typeface="Montserrat"/>
              </a:defRPr>
            </a:lvl4pPr>
            <a:lvl5pPr lvl="4" rtl="0">
              <a:spcBef>
                <a:spcPts val="0"/>
              </a:spcBef>
              <a:spcAft>
                <a:spcPts val="0"/>
              </a:spcAft>
              <a:buSzPts val="4200"/>
              <a:buFont typeface="Montserrat"/>
              <a:buNone/>
              <a:defRPr sz="4200" b="1">
                <a:latin typeface="Montserrat"/>
                <a:ea typeface="Montserrat"/>
                <a:cs typeface="Montserrat"/>
                <a:sym typeface="Montserrat"/>
              </a:defRPr>
            </a:lvl5pPr>
            <a:lvl6pPr lvl="5" rtl="0">
              <a:spcBef>
                <a:spcPts val="0"/>
              </a:spcBef>
              <a:spcAft>
                <a:spcPts val="0"/>
              </a:spcAft>
              <a:buSzPts val="4200"/>
              <a:buFont typeface="Montserrat"/>
              <a:buNone/>
              <a:defRPr sz="4200" b="1">
                <a:latin typeface="Montserrat"/>
                <a:ea typeface="Montserrat"/>
                <a:cs typeface="Montserrat"/>
                <a:sym typeface="Montserrat"/>
              </a:defRPr>
            </a:lvl6pPr>
            <a:lvl7pPr lvl="6" rtl="0">
              <a:spcBef>
                <a:spcPts val="0"/>
              </a:spcBef>
              <a:spcAft>
                <a:spcPts val="0"/>
              </a:spcAft>
              <a:buSzPts val="4200"/>
              <a:buFont typeface="Montserrat"/>
              <a:buNone/>
              <a:defRPr sz="4200" b="1">
                <a:latin typeface="Montserrat"/>
                <a:ea typeface="Montserrat"/>
                <a:cs typeface="Montserrat"/>
                <a:sym typeface="Montserrat"/>
              </a:defRPr>
            </a:lvl7pPr>
            <a:lvl8pPr lvl="7" rtl="0">
              <a:spcBef>
                <a:spcPts val="0"/>
              </a:spcBef>
              <a:spcAft>
                <a:spcPts val="0"/>
              </a:spcAft>
              <a:buSzPts val="4200"/>
              <a:buFont typeface="Montserrat"/>
              <a:buNone/>
              <a:defRPr sz="4200" b="1">
                <a:latin typeface="Montserrat"/>
                <a:ea typeface="Montserrat"/>
                <a:cs typeface="Montserrat"/>
                <a:sym typeface="Montserrat"/>
              </a:defRPr>
            </a:lvl8pPr>
            <a:lvl9pPr lvl="8" rtl="0">
              <a:spcBef>
                <a:spcPts val="0"/>
              </a:spcBef>
              <a:spcAft>
                <a:spcPts val="0"/>
              </a:spcAft>
              <a:buSzPts val="4200"/>
              <a:buFont typeface="Montserrat"/>
              <a:buNone/>
              <a:defRPr sz="4200" b="1">
                <a:latin typeface="Montserrat"/>
                <a:ea typeface="Montserrat"/>
                <a:cs typeface="Montserrat"/>
                <a:sym typeface="Montserrat"/>
              </a:defRPr>
            </a:lvl9pPr>
          </a:lstStyle>
          <a:p>
            <a:endParaRPr/>
          </a:p>
        </p:txBody>
      </p:sp>
      <p:sp>
        <p:nvSpPr>
          <p:cNvPr id="329" name="Google Shape;329;p14"/>
          <p:cNvSpPr txBox="1">
            <a:spLocks noGrp="1"/>
          </p:cNvSpPr>
          <p:nvPr>
            <p:ph type="subTitle" idx="1"/>
          </p:nvPr>
        </p:nvSpPr>
        <p:spPr>
          <a:xfrm>
            <a:off x="1172850" y="2266494"/>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0" name="Google Shape;330;p14"/>
          <p:cNvSpPr txBox="1">
            <a:spLocks noGrp="1"/>
          </p:cNvSpPr>
          <p:nvPr>
            <p:ph type="title" idx="2" hasCustomPrompt="1"/>
          </p:nvPr>
        </p:nvSpPr>
        <p:spPr>
          <a:xfrm>
            <a:off x="1623900" y="1313338"/>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31" name="Google Shape;331;p14"/>
          <p:cNvSpPr txBox="1">
            <a:spLocks noGrp="1"/>
          </p:cNvSpPr>
          <p:nvPr>
            <p:ph type="title" idx="3"/>
          </p:nvPr>
        </p:nvSpPr>
        <p:spPr>
          <a:xfrm>
            <a:off x="3356772" y="192145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32" name="Google Shape;332;p14"/>
          <p:cNvSpPr txBox="1">
            <a:spLocks noGrp="1"/>
          </p:cNvSpPr>
          <p:nvPr>
            <p:ph type="subTitle" idx="4"/>
          </p:nvPr>
        </p:nvSpPr>
        <p:spPr>
          <a:xfrm>
            <a:off x="3612522" y="2266500"/>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3" name="Google Shape;333;p14"/>
          <p:cNvSpPr txBox="1">
            <a:spLocks noGrp="1"/>
          </p:cNvSpPr>
          <p:nvPr>
            <p:ph type="title" idx="5" hasCustomPrompt="1"/>
          </p:nvPr>
        </p:nvSpPr>
        <p:spPr>
          <a:xfrm>
            <a:off x="4063572" y="1313338"/>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34" name="Google Shape;334;p14"/>
          <p:cNvSpPr txBox="1">
            <a:spLocks noGrp="1"/>
          </p:cNvSpPr>
          <p:nvPr>
            <p:ph type="title" idx="6"/>
          </p:nvPr>
        </p:nvSpPr>
        <p:spPr>
          <a:xfrm>
            <a:off x="917100" y="377040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35" name="Google Shape;335;p14"/>
          <p:cNvSpPr txBox="1">
            <a:spLocks noGrp="1"/>
          </p:cNvSpPr>
          <p:nvPr>
            <p:ph type="subTitle" idx="7"/>
          </p:nvPr>
        </p:nvSpPr>
        <p:spPr>
          <a:xfrm>
            <a:off x="1172850" y="4115400"/>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6" name="Google Shape;336;p14"/>
          <p:cNvSpPr txBox="1">
            <a:spLocks noGrp="1"/>
          </p:cNvSpPr>
          <p:nvPr>
            <p:ph type="title" idx="8" hasCustomPrompt="1"/>
          </p:nvPr>
        </p:nvSpPr>
        <p:spPr>
          <a:xfrm>
            <a:off x="1623900" y="3162306"/>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37" name="Google Shape;337;p14"/>
          <p:cNvSpPr txBox="1">
            <a:spLocks noGrp="1"/>
          </p:cNvSpPr>
          <p:nvPr>
            <p:ph type="title" idx="9"/>
          </p:nvPr>
        </p:nvSpPr>
        <p:spPr>
          <a:xfrm>
            <a:off x="3356772" y="377040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38" name="Google Shape;338;p14"/>
          <p:cNvSpPr txBox="1">
            <a:spLocks noGrp="1"/>
          </p:cNvSpPr>
          <p:nvPr>
            <p:ph type="subTitle" idx="13"/>
          </p:nvPr>
        </p:nvSpPr>
        <p:spPr>
          <a:xfrm>
            <a:off x="3612522" y="4115388"/>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9" name="Google Shape;339;p14"/>
          <p:cNvSpPr txBox="1">
            <a:spLocks noGrp="1"/>
          </p:cNvSpPr>
          <p:nvPr>
            <p:ph type="title" idx="14" hasCustomPrompt="1"/>
          </p:nvPr>
        </p:nvSpPr>
        <p:spPr>
          <a:xfrm>
            <a:off x="4063572" y="3162306"/>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40" name="Google Shape;340;p14"/>
          <p:cNvSpPr txBox="1">
            <a:spLocks noGrp="1"/>
          </p:cNvSpPr>
          <p:nvPr>
            <p:ph type="title" idx="15"/>
          </p:nvPr>
        </p:nvSpPr>
        <p:spPr>
          <a:xfrm>
            <a:off x="5787225" y="192145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41" name="Google Shape;341;p14"/>
          <p:cNvSpPr txBox="1">
            <a:spLocks noGrp="1"/>
          </p:cNvSpPr>
          <p:nvPr>
            <p:ph type="subTitle" idx="16"/>
          </p:nvPr>
        </p:nvSpPr>
        <p:spPr>
          <a:xfrm>
            <a:off x="6042975" y="2266494"/>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42" name="Google Shape;342;p14"/>
          <p:cNvSpPr txBox="1">
            <a:spLocks noGrp="1"/>
          </p:cNvSpPr>
          <p:nvPr>
            <p:ph type="title" idx="17" hasCustomPrompt="1"/>
          </p:nvPr>
        </p:nvSpPr>
        <p:spPr>
          <a:xfrm>
            <a:off x="6494025" y="1313338"/>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43" name="Google Shape;343;p14"/>
          <p:cNvSpPr txBox="1">
            <a:spLocks noGrp="1"/>
          </p:cNvSpPr>
          <p:nvPr>
            <p:ph type="title" idx="18"/>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grpSp>
        <p:nvGrpSpPr>
          <p:cNvPr id="344" name="Google Shape;344;p14"/>
          <p:cNvGrpSpPr/>
          <p:nvPr/>
        </p:nvGrpSpPr>
        <p:grpSpPr>
          <a:xfrm>
            <a:off x="8255228" y="345697"/>
            <a:ext cx="486100" cy="1193550"/>
            <a:chOff x="8255228" y="345697"/>
            <a:chExt cx="486100" cy="1193550"/>
          </a:xfrm>
        </p:grpSpPr>
        <p:grpSp>
          <p:nvGrpSpPr>
            <p:cNvPr id="345" name="Google Shape;345;p14"/>
            <p:cNvGrpSpPr/>
            <p:nvPr/>
          </p:nvGrpSpPr>
          <p:grpSpPr>
            <a:xfrm rot="-5400000">
              <a:off x="8041690" y="839610"/>
              <a:ext cx="1193550" cy="205725"/>
              <a:chOff x="250425" y="4752475"/>
              <a:chExt cx="1193550" cy="205725"/>
            </a:xfrm>
          </p:grpSpPr>
          <p:grpSp>
            <p:nvGrpSpPr>
              <p:cNvPr id="346" name="Google Shape;346;p14"/>
              <p:cNvGrpSpPr/>
              <p:nvPr/>
            </p:nvGrpSpPr>
            <p:grpSpPr>
              <a:xfrm>
                <a:off x="250425" y="4890100"/>
                <a:ext cx="1193550" cy="68100"/>
                <a:chOff x="557300" y="431950"/>
                <a:chExt cx="1193550" cy="68100"/>
              </a:xfrm>
            </p:grpSpPr>
            <p:sp>
              <p:nvSpPr>
                <p:cNvPr id="347" name="Google Shape;347;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348;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349;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350;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351;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352;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353;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4" name="Google Shape;354;p14"/>
              <p:cNvGrpSpPr/>
              <p:nvPr/>
            </p:nvGrpSpPr>
            <p:grpSpPr>
              <a:xfrm>
                <a:off x="250425" y="4752475"/>
                <a:ext cx="1193550" cy="68100"/>
                <a:chOff x="557300" y="431950"/>
                <a:chExt cx="1193550" cy="68100"/>
              </a:xfrm>
            </p:grpSpPr>
            <p:sp>
              <p:nvSpPr>
                <p:cNvPr id="355" name="Google Shape;355;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356;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 name="Google Shape;357;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358;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 name="Google Shape;359;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360;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361;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362" name="Google Shape;362;p14"/>
            <p:cNvGrpSpPr/>
            <p:nvPr/>
          </p:nvGrpSpPr>
          <p:grpSpPr>
            <a:xfrm rot="-5400000">
              <a:off x="7761315" y="839610"/>
              <a:ext cx="1193550" cy="205725"/>
              <a:chOff x="250425" y="4752475"/>
              <a:chExt cx="1193550" cy="205725"/>
            </a:xfrm>
          </p:grpSpPr>
          <p:grpSp>
            <p:nvGrpSpPr>
              <p:cNvPr id="363" name="Google Shape;363;p14"/>
              <p:cNvGrpSpPr/>
              <p:nvPr/>
            </p:nvGrpSpPr>
            <p:grpSpPr>
              <a:xfrm>
                <a:off x="250425" y="4890100"/>
                <a:ext cx="1193550" cy="68100"/>
                <a:chOff x="557300" y="431950"/>
                <a:chExt cx="1193550" cy="68100"/>
              </a:xfrm>
            </p:grpSpPr>
            <p:sp>
              <p:nvSpPr>
                <p:cNvPr id="364" name="Google Shape;364;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66;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368;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369;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370;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1" name="Google Shape;371;p14"/>
              <p:cNvGrpSpPr/>
              <p:nvPr/>
            </p:nvGrpSpPr>
            <p:grpSpPr>
              <a:xfrm>
                <a:off x="250425" y="4752475"/>
                <a:ext cx="1193550" cy="68100"/>
                <a:chOff x="557300" y="431950"/>
                <a:chExt cx="1193550" cy="68100"/>
              </a:xfrm>
            </p:grpSpPr>
            <p:sp>
              <p:nvSpPr>
                <p:cNvPr id="372" name="Google Shape;372;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373;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374;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 name="Google Shape;375;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376;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377;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 name="Google Shape;378;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379" name="Google Shape;379;p14"/>
          <p:cNvSpPr txBox="1">
            <a:spLocks noGrp="1"/>
          </p:cNvSpPr>
          <p:nvPr>
            <p:ph type="title" idx="19"/>
          </p:nvPr>
        </p:nvSpPr>
        <p:spPr>
          <a:xfrm>
            <a:off x="5787225" y="377040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80" name="Google Shape;380;p14"/>
          <p:cNvSpPr txBox="1">
            <a:spLocks noGrp="1"/>
          </p:cNvSpPr>
          <p:nvPr>
            <p:ph type="subTitle" idx="20"/>
          </p:nvPr>
        </p:nvSpPr>
        <p:spPr>
          <a:xfrm>
            <a:off x="6042975" y="4115388"/>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81" name="Google Shape;381;p14"/>
          <p:cNvSpPr txBox="1">
            <a:spLocks noGrp="1"/>
          </p:cNvSpPr>
          <p:nvPr>
            <p:ph type="title" idx="21" hasCustomPrompt="1"/>
          </p:nvPr>
        </p:nvSpPr>
        <p:spPr>
          <a:xfrm>
            <a:off x="6494025" y="3162306"/>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1pPr>
            <a:lvl2pPr lvl="1">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2pPr>
            <a:lvl3pPr lvl="2">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3pPr>
            <a:lvl4pPr lvl="3">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4pPr>
            <a:lvl5pPr lvl="4">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5pPr>
            <a:lvl6pPr lvl="5">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6pPr>
            <a:lvl7pPr lvl="6">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7pPr>
            <a:lvl8pPr lvl="7">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8pPr>
            <a:lvl9pPr lvl="8">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1pPr>
            <a:lvl2pPr marL="914400" lvl="1"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2pPr>
            <a:lvl3pPr marL="1371600" lvl="2"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3pPr>
            <a:lvl4pPr marL="1828800" lvl="3"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4pPr>
            <a:lvl5pPr marL="2286000" lvl="4"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5pPr>
            <a:lvl6pPr marL="2743200" lvl="5"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6pPr>
            <a:lvl7pPr marL="3200400" lvl="6"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7pPr>
            <a:lvl8pPr marL="3657600" lvl="7"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8pPr>
            <a:lvl9pPr marL="4114800" lvl="8" indent="-317500">
              <a:lnSpc>
                <a:spcPct val="115000"/>
              </a:lnSpc>
              <a:spcBef>
                <a:spcPts val="1600"/>
              </a:spcBef>
              <a:spcAft>
                <a:spcPts val="160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5" r:id="rId6"/>
    <p:sldLayoutId id="2147483658" r:id="rId7"/>
    <p:sldLayoutId id="2147483659" r:id="rId8"/>
    <p:sldLayoutId id="2147483660" r:id="rId9"/>
    <p:sldLayoutId id="2147483661" r:id="rId10"/>
    <p:sldLayoutId id="2147483663" r:id="rId11"/>
    <p:sldLayoutId id="2147483666" r:id="rId12"/>
    <p:sldLayoutId id="2147483667" r:id="rId13"/>
    <p:sldLayoutId id="2147483668" r:id="rId14"/>
    <p:sldLayoutId id="2147483669" r:id="rId15"/>
    <p:sldLayoutId id="2147483670" r:id="rId16"/>
    <p:sldLayoutId id="2147483671" r:id="rId17"/>
    <p:sldLayoutId id="2147483672" r:id="rId18"/>
    <p:sldLayoutId id="2147483674" r:id="rId19"/>
    <p:sldLayoutId id="2147483675" r:id="rId20"/>
    <p:sldLayoutId id="2147483677" r:id="rId21"/>
    <p:sldLayoutId id="2147483680" r:id="rId22"/>
    <p:sldLayoutId id="2147483681" r:id="rId23"/>
    <p:sldLayoutId id="2147483682" r:id="rId24"/>
  </p:sldLayoutIdLst>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4.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91"/>
        <p:cNvGrpSpPr/>
        <p:nvPr/>
      </p:nvGrpSpPr>
      <p:grpSpPr>
        <a:xfrm>
          <a:off x="0" y="0"/>
          <a:ext cx="0" cy="0"/>
          <a:chOff x="0" y="0"/>
          <a:chExt cx="0" cy="0"/>
        </a:xfrm>
      </p:grpSpPr>
      <p:sp>
        <p:nvSpPr>
          <p:cNvPr id="1692" name="Google Shape;1692;p60"/>
          <p:cNvSpPr txBox="1">
            <a:spLocks noGrp="1"/>
          </p:cNvSpPr>
          <p:nvPr>
            <p:ph type="ctrTitle"/>
          </p:nvPr>
        </p:nvSpPr>
        <p:spPr>
          <a:xfrm>
            <a:off x="5341200" y="674666"/>
            <a:ext cx="3802800" cy="234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smtClean="0"/>
              <a:t>The Machine Learning Journey</a:t>
            </a:r>
            <a:endParaRPr dirty="0"/>
          </a:p>
        </p:txBody>
      </p:sp>
      <p:sp>
        <p:nvSpPr>
          <p:cNvPr id="1694" name="Google Shape;1694;p60"/>
          <p:cNvSpPr txBox="1">
            <a:spLocks noGrp="1"/>
          </p:cNvSpPr>
          <p:nvPr>
            <p:ph type="subTitle" idx="1"/>
          </p:nvPr>
        </p:nvSpPr>
        <p:spPr>
          <a:xfrm>
            <a:off x="4820775" y="3458000"/>
            <a:ext cx="3604800" cy="792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1600" dirty="0" smtClean="0">
                <a:latin typeface="Montserrat Light"/>
                <a:ea typeface="Montserrat Light"/>
                <a:cs typeface="Montserrat Light"/>
                <a:sym typeface="Montserrat Light"/>
              </a:rPr>
              <a:t>By: Daniel Immediato</a:t>
            </a:r>
          </a:p>
          <a:p>
            <a:pPr marL="0" lvl="0" indent="0" algn="r" rtl="0">
              <a:spcBef>
                <a:spcPts val="0"/>
              </a:spcBef>
              <a:spcAft>
                <a:spcPts val="0"/>
              </a:spcAft>
              <a:buNone/>
            </a:pPr>
            <a:r>
              <a:rPr lang="en-US" sz="1600" dirty="0" smtClean="0">
                <a:latin typeface="Montserrat Light"/>
                <a:sym typeface="Montserrat Light"/>
              </a:rPr>
              <a:t>Date: </a:t>
            </a:r>
            <a:r>
              <a:rPr lang="en-US" sz="1600" dirty="0" smtClean="0">
                <a:latin typeface="Montserrat Light"/>
                <a:sym typeface="Montserrat Light"/>
              </a:rPr>
              <a:t>8/16/24</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692"/>
                                        </p:tgtEl>
                                        <p:attrNameLst>
                                          <p:attrName>style.visibility</p:attrName>
                                        </p:attrNameLst>
                                      </p:cBhvr>
                                      <p:to>
                                        <p:strVal val="visible"/>
                                      </p:to>
                                    </p:set>
                                    <p:anim calcmode="lin" valueType="num">
                                      <p:cBhvr additive="base">
                                        <p:cTn id="7" dur="1000"/>
                                        <p:tgtEl>
                                          <p:spTgt spid="169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751;p65"/>
          <p:cNvSpPr txBox="1">
            <a:spLocks noGrp="1"/>
          </p:cNvSpPr>
          <p:nvPr>
            <p:ph type="title" idx="4294967295"/>
          </p:nvPr>
        </p:nvSpPr>
        <p:spPr>
          <a:xfrm>
            <a:off x="-1" y="0"/>
            <a:ext cx="7277879" cy="489600"/>
          </a:xfrm>
          <a:prstGeom prst="rect">
            <a:avLst/>
          </a:prstGeom>
        </p:spPr>
        <p:txBody>
          <a:bodyPr spcFirstLastPara="1" wrap="square" lIns="91425" tIns="91425" rIns="91425" bIns="91425" anchor="t" anchorCtr="0">
            <a:noAutofit/>
          </a:bodyPr>
          <a:lstStyle/>
          <a:p>
            <a:pPr lvl="0"/>
            <a:r>
              <a:rPr lang="en" sz="2150" dirty="0" smtClean="0">
                <a:latin typeface="Montserrat Black" panose="020B0604020202020204" charset="0"/>
              </a:rPr>
              <a:t>MLR: </a:t>
            </a:r>
            <a:r>
              <a:rPr lang="en-US" sz="2150" dirty="0">
                <a:latin typeface="Montserrat Black" panose="020B0604020202020204" charset="0"/>
              </a:rPr>
              <a:t>The Transition From a Stats Model</a:t>
            </a:r>
            <a:endParaRPr sz="2150" dirty="0">
              <a:latin typeface="Montserrat Black" panose="020B0604020202020204" charset="0"/>
            </a:endParaRPr>
          </a:p>
        </p:txBody>
      </p:sp>
      <p:cxnSp>
        <p:nvCxnSpPr>
          <p:cNvPr id="6" name="Google Shape;1752;p65"/>
          <p:cNvCxnSpPr/>
          <p:nvPr/>
        </p:nvCxnSpPr>
        <p:spPr>
          <a:xfrm flipV="1">
            <a:off x="-135773" y="489599"/>
            <a:ext cx="5939414" cy="1"/>
          </a:xfrm>
          <a:prstGeom prst="straightConnector1">
            <a:avLst/>
          </a:prstGeom>
          <a:noFill/>
          <a:ln w="9525" cap="flat" cmpd="sng">
            <a:solidFill>
              <a:schemeClr val="accent1"/>
            </a:solidFill>
            <a:prstDash val="solid"/>
            <a:round/>
            <a:headEnd type="none" w="med" len="med"/>
            <a:tailEnd type="none" w="med" len="med"/>
          </a:ln>
        </p:spPr>
      </p:cxnSp>
      <p:sp>
        <p:nvSpPr>
          <p:cNvPr id="11" name="TextBox 10"/>
          <p:cNvSpPr txBox="1"/>
          <p:nvPr/>
        </p:nvSpPr>
        <p:spPr>
          <a:xfrm>
            <a:off x="0" y="489599"/>
            <a:ext cx="4497355" cy="2246769"/>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The OLS model, notably, has a higher R-squared, but it doesn’t support cross-validation. This means: inconsistent coefficients, </a:t>
            </a:r>
            <a:r>
              <a:rPr lang="en-US" dirty="0">
                <a:solidFill>
                  <a:schemeClr val="accent3"/>
                </a:solidFill>
                <a:latin typeface="Source Sans Pro"/>
              </a:rPr>
              <a:t>or an inflation of performance through overfitting.</a:t>
            </a:r>
            <a:endParaRPr lang="en-US" dirty="0" smtClean="0">
              <a:solidFill>
                <a:schemeClr val="accent3"/>
              </a:solidFill>
              <a:latin typeface="Source Sans Pro"/>
            </a:endParaRP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Cross-validation score is the performance of the model on unseen data</a:t>
            </a:r>
            <a:r>
              <a:rPr lang="en-US" dirty="0">
                <a:solidFill>
                  <a:schemeClr val="accent3"/>
                </a:solidFill>
                <a:latin typeface="Source Sans Pro"/>
              </a:rPr>
              <a:t>. The data is split into groups, called folds, of hopefully equal size so that different models are being trained in order to improve accuracy and performance.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7355" y="1707503"/>
            <a:ext cx="4646646" cy="3435998"/>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951811"/>
            <a:ext cx="4497355" cy="2191689"/>
          </a:xfrm>
          <a:prstGeom prst="rect">
            <a:avLst/>
          </a:prstGeom>
        </p:spPr>
      </p:pic>
    </p:spTree>
    <p:extLst>
      <p:ext uri="{BB962C8B-B14F-4D97-AF65-F5344CB8AC3E}">
        <p14:creationId xmlns:p14="http://schemas.microsoft.com/office/powerpoint/2010/main" val="35990702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6"/>
        <p:cNvGrpSpPr/>
        <p:nvPr/>
      </p:nvGrpSpPr>
      <p:grpSpPr>
        <a:xfrm>
          <a:off x="0" y="0"/>
          <a:ext cx="0" cy="0"/>
          <a:chOff x="0" y="0"/>
          <a:chExt cx="0" cy="0"/>
        </a:xfrm>
      </p:grpSpPr>
      <p:sp>
        <p:nvSpPr>
          <p:cNvPr id="1957" name="Google Shape;1957;p72"/>
          <p:cNvSpPr txBox="1">
            <a:spLocks noGrp="1"/>
          </p:cNvSpPr>
          <p:nvPr>
            <p:ph type="title" idx="6"/>
          </p:nvPr>
        </p:nvSpPr>
        <p:spPr>
          <a:xfrm>
            <a:off x="-1" y="443851"/>
            <a:ext cx="7455159"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Regression Models: Lasso, Ridge, and Elastic Net</a:t>
            </a:r>
            <a:endParaRPr dirty="0"/>
          </a:p>
        </p:txBody>
      </p:sp>
      <p:cxnSp>
        <p:nvCxnSpPr>
          <p:cNvPr id="1968" name="Google Shape;1968;p72"/>
          <p:cNvCxnSpPr/>
          <p:nvPr/>
        </p:nvCxnSpPr>
        <p:spPr>
          <a:xfrm>
            <a:off x="-1377276" y="853265"/>
            <a:ext cx="8515194" cy="0"/>
          </a:xfrm>
          <a:prstGeom prst="straightConnector1">
            <a:avLst/>
          </a:prstGeom>
          <a:noFill/>
          <a:ln w="9525" cap="flat" cmpd="sng">
            <a:solidFill>
              <a:schemeClr val="accent1"/>
            </a:solidFill>
            <a:prstDash val="solid"/>
            <a:round/>
            <a:headEnd type="none" w="med" len="med"/>
            <a:tailEnd type="none" w="med" len="med"/>
          </a:ln>
        </p:spPr>
      </p:cxnSp>
      <p:sp>
        <p:nvSpPr>
          <p:cNvPr id="11" name="TextBox 10"/>
          <p:cNvSpPr txBox="1"/>
          <p:nvPr/>
        </p:nvSpPr>
        <p:spPr>
          <a:xfrm>
            <a:off x="-2" y="933451"/>
            <a:ext cx="9144001" cy="1384995"/>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Multiple-regression models are </a:t>
            </a:r>
            <a:r>
              <a:rPr lang="en-US" dirty="0">
                <a:solidFill>
                  <a:schemeClr val="accent3"/>
                </a:solidFill>
              </a:rPr>
              <a:t>used as regularization techniques to deal with the problem of "overfitting", which occurs when the model is too closely adapted to the training data. </a:t>
            </a:r>
            <a:r>
              <a:rPr lang="en-US" dirty="0">
                <a:solidFill>
                  <a:schemeClr val="bg2"/>
                </a:solidFill>
              </a:rPr>
              <a:t>When one or more coefficients are too high, the model’s output becomes sensitive to minor alterations in the input data.</a:t>
            </a:r>
            <a:endParaRPr lang="en-US" dirty="0" smtClean="0">
              <a:solidFill>
                <a:schemeClr val="bg2"/>
              </a:solidFill>
            </a:endParaRP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Therefore, one has to use regularization techniques that work better with more features, and can deal with the issue of </a:t>
            </a:r>
            <a:r>
              <a:rPr lang="en-US" dirty="0" err="1" smtClean="0">
                <a:solidFill>
                  <a:schemeClr val="accent3"/>
                </a:solidFill>
              </a:rPr>
              <a:t>multicollinearity</a:t>
            </a:r>
            <a:r>
              <a:rPr lang="en-US" smtClean="0">
                <a:solidFill>
                  <a:schemeClr val="accent3"/>
                </a:solidFill>
              </a:rPr>
              <a:t>.</a:t>
            </a:r>
            <a:endParaRPr lang="en-US" dirty="0">
              <a:solidFill>
                <a:schemeClr val="accent3"/>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4071145245"/>
              </p:ext>
            </p:extLst>
          </p:nvPr>
        </p:nvGraphicFramePr>
        <p:xfrm>
          <a:off x="-3" y="2294839"/>
          <a:ext cx="9144003" cy="2851023"/>
        </p:xfrm>
        <a:graphic>
          <a:graphicData uri="http://schemas.openxmlformats.org/drawingml/2006/table">
            <a:tbl>
              <a:tblPr firstRow="1" bandRow="1">
                <a:tableStyleId>{BC89EF96-8CEA-46FF-86C4-4CE0E7609802}</a:tableStyleId>
              </a:tblPr>
              <a:tblGrid>
                <a:gridCol w="2819600">
                  <a:extLst>
                    <a:ext uri="{9D8B030D-6E8A-4147-A177-3AD203B41FA5}">
                      <a16:colId xmlns:a16="http://schemas.microsoft.com/office/drawing/2014/main" val="1443463280"/>
                    </a:ext>
                  </a:extLst>
                </a:gridCol>
                <a:gridCol w="3276401">
                  <a:extLst>
                    <a:ext uri="{9D8B030D-6E8A-4147-A177-3AD203B41FA5}">
                      <a16:colId xmlns:a16="http://schemas.microsoft.com/office/drawing/2014/main" val="1415959944"/>
                    </a:ext>
                  </a:extLst>
                </a:gridCol>
                <a:gridCol w="3048002">
                  <a:extLst>
                    <a:ext uri="{9D8B030D-6E8A-4147-A177-3AD203B41FA5}">
                      <a16:colId xmlns:a16="http://schemas.microsoft.com/office/drawing/2014/main" val="3246163911"/>
                    </a:ext>
                  </a:extLst>
                </a:gridCol>
              </a:tblGrid>
              <a:tr h="302438">
                <a:tc>
                  <a:txBody>
                    <a:bodyPr/>
                    <a:lstStyle/>
                    <a:p>
                      <a:r>
                        <a:rPr lang="en-US" sz="1300" dirty="0" smtClean="0"/>
                        <a:t>Lasso</a:t>
                      </a:r>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Ridge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dirty="0" smtClean="0"/>
                        <a:t>Elastic Net</a:t>
                      </a:r>
                    </a:p>
                  </a:txBody>
                  <a:tcPr/>
                </a:tc>
                <a:extLst>
                  <a:ext uri="{0D108BD9-81ED-4DB2-BD59-A6C34878D82A}">
                    <a16:rowId xmlns:a16="http://schemas.microsoft.com/office/drawing/2014/main" val="3047263941"/>
                  </a:ext>
                </a:extLst>
              </a:tr>
              <a:tr h="2546223">
                <a:tc>
                  <a:txBody>
                    <a:bodyPr/>
                    <a:lstStyle/>
                    <a:p>
                      <a:pPr marL="285750" indent="-285750">
                        <a:buFont typeface="Arial" panose="020B0604020202020204" pitchFamily="34" charset="0"/>
                        <a:buChar char="•"/>
                      </a:pPr>
                      <a:r>
                        <a:rPr lang="en-US" sz="1300" dirty="0" smtClean="0"/>
                        <a:t>More effective in situations where subset of features contribute more to the output.</a:t>
                      </a:r>
                    </a:p>
                    <a:p>
                      <a:pPr marL="285750" indent="-285750">
                        <a:buFont typeface="Arial" panose="020B0604020202020204" pitchFamily="34" charset="0"/>
                        <a:buChar char="•"/>
                      </a:pPr>
                      <a:endParaRPr lang="en-US" sz="1300" dirty="0" smtClean="0"/>
                    </a:p>
                    <a:p>
                      <a:pPr marL="285750" indent="-285750">
                        <a:buFont typeface="Arial" panose="020B0604020202020204" pitchFamily="34" charset="0"/>
                        <a:buChar char="•"/>
                      </a:pPr>
                      <a:r>
                        <a:rPr lang="en-US" sz="1300" dirty="0" smtClean="0"/>
                        <a:t>Ensures features remain</a:t>
                      </a:r>
                      <a:r>
                        <a:rPr lang="en-US" sz="1300" baseline="0" dirty="0" smtClean="0"/>
                        <a:t> small, at the cost of high bias and weak predictive power.</a:t>
                      </a:r>
                    </a:p>
                    <a:p>
                      <a:pPr marL="285750" indent="-285750">
                        <a:buFont typeface="Arial" panose="020B0604020202020204" pitchFamily="34" charset="0"/>
                        <a:buChar char="•"/>
                      </a:pPr>
                      <a:endParaRPr lang="en-US" sz="1300" baseline="0" dirty="0" smtClean="0"/>
                    </a:p>
                    <a:p>
                      <a:pPr marL="285750" indent="-285750">
                        <a:buFont typeface="Arial" panose="020B0604020202020204" pitchFamily="34" charset="0"/>
                        <a:buChar char="•"/>
                      </a:pPr>
                      <a:r>
                        <a:rPr lang="en-US" sz="1300" baseline="0" dirty="0" smtClean="0"/>
                        <a:t>Lasso selects one variable from a group of highly correlated variables; this can lead to suboptimal performance.</a:t>
                      </a:r>
                      <a:endParaRPr lang="en-US" sz="1300" dirty="0"/>
                    </a:p>
                  </a:txBody>
                  <a:tcPr/>
                </a:tc>
                <a:tc>
                  <a:txBody>
                    <a:bodyPr/>
                    <a:lstStyle/>
                    <a:p>
                      <a:pPr marL="285750" indent="-285750">
                        <a:buFont typeface="Arial" panose="020B0604020202020204" pitchFamily="34" charset="0"/>
                        <a:buChar char="•"/>
                      </a:pPr>
                      <a:r>
                        <a:rPr lang="en-US" sz="1300" dirty="0" smtClean="0"/>
                        <a:t>Ridge’s added</a:t>
                      </a:r>
                      <a:r>
                        <a:rPr lang="en-US" sz="1300" baseline="0" dirty="0" smtClean="0"/>
                        <a:t> penalty term (squared magnitude instead of Lasso’s absolute value) </a:t>
                      </a:r>
                      <a:r>
                        <a:rPr lang="en-US" sz="1400" b="0" i="0" u="none" strike="noStrike" cap="none" dirty="0" smtClean="0">
                          <a:solidFill>
                            <a:schemeClr val="tx1"/>
                          </a:solidFill>
                          <a:effectLst/>
                          <a:latin typeface="+mn-lt"/>
                          <a:ea typeface="+mn-ea"/>
                          <a:cs typeface="+mn-cs"/>
                          <a:sym typeface="Arial"/>
                        </a:rPr>
                        <a:t>to the least squares cost function</a:t>
                      </a:r>
                      <a:r>
                        <a:rPr lang="en-US" sz="1300" baseline="0" dirty="0" smtClean="0"/>
                        <a:t> shrinks the coefficients towards zero, but never at exactly zero like in Lasso. </a:t>
                      </a:r>
                    </a:p>
                    <a:p>
                      <a:pPr marL="285750" indent="-285750">
                        <a:buFont typeface="Arial" panose="020B0604020202020204" pitchFamily="34" charset="0"/>
                        <a:buChar char="•"/>
                      </a:pPr>
                      <a:endParaRPr lang="en-US" sz="1300" baseline="0" dirty="0" smtClean="0"/>
                    </a:p>
                    <a:p>
                      <a:pPr marL="285750" indent="-285750">
                        <a:buFont typeface="Arial" panose="020B0604020202020204" pitchFamily="34" charset="0"/>
                        <a:buChar char="•"/>
                      </a:pPr>
                      <a:r>
                        <a:rPr lang="en-US" sz="1300" baseline="0" dirty="0" smtClean="0"/>
                        <a:t>Ridge’s even distribution of correlated variables makes it more suited to deal with </a:t>
                      </a:r>
                      <a:r>
                        <a:rPr lang="en-US" sz="1300" baseline="0" dirty="0" err="1" smtClean="0"/>
                        <a:t>multicollinearity</a:t>
                      </a:r>
                      <a:r>
                        <a:rPr lang="en-US" sz="1300" baseline="0" dirty="0" smtClean="0"/>
                        <a:t>, but it does not perform feature selection</a:t>
                      </a:r>
                    </a:p>
                  </a:txBody>
                  <a:tcPr/>
                </a:tc>
                <a:tc>
                  <a:txBody>
                    <a:bodyPr/>
                    <a:lstStyle/>
                    <a:p>
                      <a:pPr marL="285750" indent="-285750">
                        <a:buFont typeface="Arial" panose="020B0604020202020204" pitchFamily="34" charset="0"/>
                        <a:buChar char="•"/>
                      </a:pPr>
                      <a:r>
                        <a:rPr lang="en-US" sz="1300" dirty="0" smtClean="0"/>
                        <a:t>Combination of the Lasso and Ridge, with the addition of an alpha. Selects a subset of predictors that are correlated, but not redundant. </a:t>
                      </a:r>
                    </a:p>
                    <a:p>
                      <a:pPr marL="285750" indent="-285750">
                        <a:buFont typeface="Arial" panose="020B0604020202020204" pitchFamily="34" charset="0"/>
                        <a:buChar char="•"/>
                      </a:pPr>
                      <a:endParaRPr lang="en-US" sz="1300" dirty="0" smtClean="0"/>
                    </a:p>
                    <a:p>
                      <a:pPr marL="285750" indent="-285750">
                        <a:buFont typeface="Arial" panose="020B0604020202020204" pitchFamily="34" charset="0"/>
                        <a:buChar char="•"/>
                      </a:pPr>
                      <a:r>
                        <a:rPr lang="en-US" sz="1300" dirty="0" smtClean="0"/>
                        <a:t>Computationally expensive due to parameter tuning, and may fail to select relevant features if there are too many predictors. </a:t>
                      </a:r>
                      <a:endParaRPr lang="en-US" sz="1300" dirty="0"/>
                    </a:p>
                  </a:txBody>
                  <a:tcPr/>
                </a:tc>
                <a:extLst>
                  <a:ext uri="{0D108BD9-81ED-4DB2-BD59-A6C34878D82A}">
                    <a16:rowId xmlns:a16="http://schemas.microsoft.com/office/drawing/2014/main" val="3944508422"/>
                  </a:ext>
                </a:extLst>
              </a:tr>
            </a:tbl>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0"/>
        <p:cNvGrpSpPr/>
        <p:nvPr/>
      </p:nvGrpSpPr>
      <p:grpSpPr>
        <a:xfrm>
          <a:off x="0" y="0"/>
          <a:ext cx="0" cy="0"/>
          <a:chOff x="0" y="0"/>
          <a:chExt cx="0" cy="0"/>
        </a:xfrm>
      </p:grpSpPr>
      <p:sp>
        <p:nvSpPr>
          <p:cNvPr id="2064" name="Google Shape;2064;p75"/>
          <p:cNvSpPr txBox="1">
            <a:spLocks noGrp="1"/>
          </p:cNvSpPr>
          <p:nvPr>
            <p:ph type="title" idx="2"/>
          </p:nvPr>
        </p:nvSpPr>
        <p:spPr>
          <a:xfrm>
            <a:off x="-1" y="451887"/>
            <a:ext cx="7576457"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Regressions: “Default” and “Tuned” Models </a:t>
            </a:r>
            <a:endParaRPr dirty="0"/>
          </a:p>
        </p:txBody>
      </p:sp>
      <p:cxnSp>
        <p:nvCxnSpPr>
          <p:cNvPr id="2065" name="Google Shape;2065;p75"/>
          <p:cNvCxnSpPr/>
          <p:nvPr/>
        </p:nvCxnSpPr>
        <p:spPr>
          <a:xfrm flipV="1">
            <a:off x="-150641" y="941485"/>
            <a:ext cx="6532780" cy="990"/>
          </a:xfrm>
          <a:prstGeom prst="straightConnector1">
            <a:avLst/>
          </a:prstGeom>
          <a:noFill/>
          <a:ln w="9525" cap="flat" cmpd="sng">
            <a:solidFill>
              <a:schemeClr val="accent1"/>
            </a:solidFill>
            <a:prstDash val="solid"/>
            <a:round/>
            <a:headEnd type="none" w="med" len="med"/>
            <a:tailEnd type="none" w="med" len="med"/>
          </a:ln>
        </p:spPr>
      </p:cxnSp>
      <p:sp>
        <p:nvSpPr>
          <p:cNvPr id="12" name="TextBox 11"/>
          <p:cNvSpPr txBox="1"/>
          <p:nvPr/>
        </p:nvSpPr>
        <p:spPr>
          <a:xfrm>
            <a:off x="0" y="941485"/>
            <a:ext cx="9144000" cy="2462213"/>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default model is the version of the model that has not been affected by parameter tuning, or anything related to it. It is the most basic cross-validation score one can get. In an ideal scenario, the default model is kept if it is superior in score to a tuned model. </a:t>
            </a:r>
            <a:endParaRPr lang="en-US" dirty="0">
              <a:solidFill>
                <a:schemeClr val="accent3"/>
              </a:solidFill>
            </a:endParaRPr>
          </a:p>
          <a:p>
            <a:pPr marL="285750" indent="-285750">
              <a:buClr>
                <a:schemeClr val="accent1"/>
              </a:buClr>
              <a:buFont typeface="Arial" panose="020B0604020202020204" pitchFamily="34" charset="0"/>
              <a:buChar char="●"/>
            </a:pPr>
            <a:endParaRPr lang="en-US" dirty="0" smtClean="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The tuned model is subject to parameter tuning, </a:t>
            </a:r>
            <a:r>
              <a:rPr lang="en-US" dirty="0">
                <a:solidFill>
                  <a:schemeClr val="accent3"/>
                </a:solidFill>
              </a:rPr>
              <a:t>done through a grid search to find the best combination of "hyper-parameters" to find the highest accuracy. </a:t>
            </a:r>
            <a:r>
              <a:rPr lang="en-US" dirty="0" smtClean="0">
                <a:solidFill>
                  <a:schemeClr val="accent3"/>
                </a:solidFill>
              </a:rPr>
              <a:t>This is done manually with “ranges” of parameters, although for the </a:t>
            </a:r>
            <a:r>
              <a:rPr lang="en-US" dirty="0" err="1" smtClean="0">
                <a:solidFill>
                  <a:schemeClr val="accent3"/>
                </a:solidFill>
              </a:rPr>
              <a:t>regressors</a:t>
            </a:r>
            <a:r>
              <a:rPr lang="en-US" dirty="0" smtClean="0">
                <a:solidFill>
                  <a:schemeClr val="accent3"/>
                </a:solidFill>
              </a:rPr>
              <a:t> only the alphas were used.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Below is an example of parameter tuning. Note the difference for elastic net, which corresponds directly to the lasso at 1, but then shrinks to the ridge as it approaches 0. Python will find the “best parameters” that lead to the “best score” out of these. In our case, it was 40 (and nothing below that), .1, and .9, respectively. </a:t>
            </a:r>
            <a:endParaRPr lang="en-US" dirty="0">
              <a:solidFill>
                <a:schemeClr val="accent3"/>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403698"/>
            <a:ext cx="9144000" cy="1209153"/>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5" name="Google Shape;2225;p79"/>
          <p:cNvSpPr txBox="1">
            <a:spLocks noGrp="1"/>
          </p:cNvSpPr>
          <p:nvPr>
            <p:ph type="title"/>
          </p:nvPr>
        </p:nvSpPr>
        <p:spPr>
          <a:xfrm>
            <a:off x="0" y="0"/>
            <a:ext cx="4045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Regressions: The Lasso</a:t>
            </a:r>
            <a:endParaRPr dirty="0"/>
          </a:p>
        </p:txBody>
      </p:sp>
      <p:cxnSp>
        <p:nvCxnSpPr>
          <p:cNvPr id="2226" name="Google Shape;2226;p79"/>
          <p:cNvCxnSpPr/>
          <p:nvPr/>
        </p:nvCxnSpPr>
        <p:spPr>
          <a:xfrm>
            <a:off x="-269587" y="399783"/>
            <a:ext cx="4507500" cy="0"/>
          </a:xfrm>
          <a:prstGeom prst="straightConnector1">
            <a:avLst/>
          </a:prstGeom>
          <a:noFill/>
          <a:ln w="9525" cap="flat" cmpd="sng">
            <a:solidFill>
              <a:schemeClr val="accent1"/>
            </a:solidFill>
            <a:prstDash val="solid"/>
            <a:round/>
            <a:headEnd type="none" w="med" len="med"/>
            <a:tailEnd type="none" w="med" len="med"/>
          </a:ln>
        </p:spPr>
      </p:cxnSp>
      <p:sp>
        <p:nvSpPr>
          <p:cNvPr id="8" name="TextBox 7"/>
          <p:cNvSpPr txBox="1"/>
          <p:nvPr/>
        </p:nvSpPr>
        <p:spPr>
          <a:xfrm>
            <a:off x="0" y="489600"/>
            <a:ext cx="9144000" cy="1292662"/>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1300" dirty="0" smtClean="0">
                <a:solidFill>
                  <a:schemeClr val="bg2"/>
                </a:solidFill>
              </a:rPr>
              <a:t>The Lasso regression selects only the important features in a data set, while also reducing complexity. It is one of the fastest models out of the three, if not the fastest, and can handle larger number of features. </a:t>
            </a:r>
          </a:p>
          <a:p>
            <a:pPr marL="285750" indent="-285750">
              <a:buClr>
                <a:schemeClr val="accent1"/>
              </a:buClr>
              <a:buFont typeface="Arial" panose="020B0604020202020204" pitchFamily="34" charset="0"/>
              <a:buChar char="●"/>
            </a:pPr>
            <a:endParaRPr lang="en-US" sz="1300" dirty="0">
              <a:solidFill>
                <a:schemeClr val="bg2"/>
              </a:solidFill>
            </a:endParaRPr>
          </a:p>
          <a:p>
            <a:pPr marL="285750" indent="-285750">
              <a:buClr>
                <a:schemeClr val="accent1"/>
              </a:buClr>
              <a:buFont typeface="Arial" panose="020B0604020202020204" pitchFamily="34" charset="0"/>
              <a:buChar char="●"/>
            </a:pPr>
            <a:r>
              <a:rPr lang="en-US" sz="1300" dirty="0" smtClean="0">
                <a:solidFill>
                  <a:schemeClr val="bg2"/>
                </a:solidFill>
              </a:rPr>
              <a:t>The problem with the Lasso regression is that it is attempting to shrink the coefficient estimates to zero. This means that, because it will only retain one variable, a highly correlated model will end up having lower accuracy and a loss of information.</a:t>
            </a:r>
            <a:endParaRPr lang="en-US" sz="1300" dirty="0">
              <a:solidFill>
                <a:schemeClr val="bg2"/>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6647" y="1872078"/>
            <a:ext cx="4497354" cy="3271422"/>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872078"/>
            <a:ext cx="4646647" cy="3271422"/>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0"/>
        <p:cNvGrpSpPr/>
        <p:nvPr/>
      </p:nvGrpSpPr>
      <p:grpSpPr>
        <a:xfrm>
          <a:off x="0" y="0"/>
          <a:ext cx="0" cy="0"/>
          <a:chOff x="0" y="0"/>
          <a:chExt cx="0" cy="0"/>
        </a:xfrm>
      </p:grpSpPr>
      <p:cxnSp>
        <p:nvCxnSpPr>
          <p:cNvPr id="2201" name="Google Shape;2201;p78"/>
          <p:cNvCxnSpPr/>
          <p:nvPr/>
        </p:nvCxnSpPr>
        <p:spPr>
          <a:xfrm flipV="1">
            <a:off x="-156117" y="481111"/>
            <a:ext cx="3925684" cy="1"/>
          </a:xfrm>
          <a:prstGeom prst="straightConnector1">
            <a:avLst/>
          </a:prstGeom>
          <a:noFill/>
          <a:ln w="9525" cap="flat" cmpd="sng">
            <a:solidFill>
              <a:schemeClr val="accent1"/>
            </a:solidFill>
            <a:prstDash val="solid"/>
            <a:round/>
            <a:headEnd type="none" w="med" len="med"/>
            <a:tailEnd type="none" w="med" len="med"/>
          </a:ln>
        </p:spPr>
      </p:cxnSp>
      <p:sp>
        <p:nvSpPr>
          <p:cNvPr id="2219" name="Google Shape;2219;p78"/>
          <p:cNvSpPr txBox="1">
            <a:spLocks noGrp="1"/>
          </p:cNvSpPr>
          <p:nvPr>
            <p:ph type="title"/>
          </p:nvPr>
        </p:nvSpPr>
        <p:spPr>
          <a:xfrm>
            <a:off x="-1" y="-1"/>
            <a:ext cx="5374889" cy="48111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Regressions: The Ridge</a:t>
            </a:r>
            <a:endParaRPr sz="2800" dirty="0"/>
          </a:p>
          <a:p>
            <a:pPr marL="0" lvl="0" indent="0" algn="l" rtl="0">
              <a:spcBef>
                <a:spcPts val="0"/>
              </a:spcBef>
              <a:spcAft>
                <a:spcPts val="0"/>
              </a:spcAft>
              <a:buNone/>
            </a:pPr>
            <a:endParaRPr dirty="0"/>
          </a:p>
        </p:txBody>
      </p:sp>
      <p:sp>
        <p:nvSpPr>
          <p:cNvPr id="7" name="TextBox 6"/>
          <p:cNvSpPr txBox="1"/>
          <p:nvPr/>
        </p:nvSpPr>
        <p:spPr>
          <a:xfrm>
            <a:off x="74341" y="481111"/>
            <a:ext cx="9069659" cy="738664"/>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Ridge regressions retain all the features in the model by only shrinking the coefficients, instead of setting them to zero like in the Lasso. This means there is no feature selection and less bias than the Lasso regression, at the cost of making the model more complex. </a:t>
            </a:r>
            <a:endParaRPr lang="en-US" dirty="0">
              <a:solidFill>
                <a:schemeClr val="accent3"/>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6017" y="1502227"/>
            <a:ext cx="4627983" cy="364127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502226"/>
            <a:ext cx="4516018" cy="3641273"/>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7"/>
        <p:cNvGrpSpPr/>
        <p:nvPr/>
      </p:nvGrpSpPr>
      <p:grpSpPr>
        <a:xfrm>
          <a:off x="0" y="0"/>
          <a:ext cx="0" cy="0"/>
          <a:chOff x="0" y="0"/>
          <a:chExt cx="0" cy="0"/>
        </a:xfrm>
      </p:grpSpPr>
      <p:sp>
        <p:nvSpPr>
          <p:cNvPr id="2158" name="Google Shape;2158;p77"/>
          <p:cNvSpPr txBox="1">
            <a:spLocks noGrp="1"/>
          </p:cNvSpPr>
          <p:nvPr>
            <p:ph type="title"/>
          </p:nvPr>
        </p:nvSpPr>
        <p:spPr>
          <a:xfrm>
            <a:off x="0" y="0"/>
            <a:ext cx="6200812"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Regressions: Elastic Net</a:t>
            </a:r>
            <a:endParaRPr dirty="0"/>
          </a:p>
        </p:txBody>
      </p:sp>
      <p:cxnSp>
        <p:nvCxnSpPr>
          <p:cNvPr id="2159" name="Google Shape;2159;p77"/>
          <p:cNvCxnSpPr/>
          <p:nvPr/>
        </p:nvCxnSpPr>
        <p:spPr>
          <a:xfrm>
            <a:off x="-180378" y="480725"/>
            <a:ext cx="5912104" cy="17750"/>
          </a:xfrm>
          <a:prstGeom prst="straightConnector1">
            <a:avLst/>
          </a:prstGeom>
          <a:noFill/>
          <a:ln w="9525" cap="flat" cmpd="sng">
            <a:solidFill>
              <a:schemeClr val="accent1"/>
            </a:solidFill>
            <a:prstDash val="solid"/>
            <a:round/>
            <a:headEnd type="none" w="med" len="med"/>
            <a:tailEnd type="none" w="med" len="med"/>
          </a:ln>
        </p:spPr>
      </p:cxnSp>
      <p:sp>
        <p:nvSpPr>
          <p:cNvPr id="5" name="TextBox 4"/>
          <p:cNvSpPr txBox="1"/>
          <p:nvPr/>
        </p:nvSpPr>
        <p:spPr>
          <a:xfrm>
            <a:off x="0" y="498475"/>
            <a:ext cx="6200812" cy="1600438"/>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Elastic Net is a hybrid model</a:t>
            </a:r>
            <a:r>
              <a:rPr lang="en-US" dirty="0">
                <a:solidFill>
                  <a:schemeClr val="accent3"/>
                </a:solidFill>
              </a:rPr>
              <a:t>, adding a penalty equivalent to the sum of the absolute values (L1-norm) of the coefficients and the squares (L2-norm) of the coefficients</a:t>
            </a:r>
            <a:r>
              <a:rPr lang="en-US" dirty="0" smtClean="0">
                <a:solidFill>
                  <a:schemeClr val="accent3"/>
                </a:solidFill>
              </a:rPr>
              <a:t>. It is used when the Lasso becomes too dependent on a particular variable.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The problem, being that it is a hybrid, is that the Elastic Net is extremely computationally intensive.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024267"/>
            <a:ext cx="4562668" cy="311923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2669" y="2024267"/>
            <a:ext cx="4581331" cy="3119233"/>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55"/>
        <p:cNvGrpSpPr/>
        <p:nvPr/>
      </p:nvGrpSpPr>
      <p:grpSpPr>
        <a:xfrm>
          <a:off x="0" y="0"/>
          <a:ext cx="0" cy="0"/>
          <a:chOff x="0" y="0"/>
          <a:chExt cx="0" cy="0"/>
        </a:xfrm>
      </p:grpSpPr>
      <p:sp>
        <p:nvSpPr>
          <p:cNvPr id="2259" name="Google Shape;2259;p82"/>
          <p:cNvSpPr txBox="1">
            <a:spLocks noGrp="1"/>
          </p:cNvSpPr>
          <p:nvPr>
            <p:ph type="title" idx="2"/>
          </p:nvPr>
        </p:nvSpPr>
        <p:spPr>
          <a:xfrm>
            <a:off x="0" y="0"/>
            <a:ext cx="5159298"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Regressions: Model Summary</a:t>
            </a:r>
            <a:endParaRPr dirty="0"/>
          </a:p>
        </p:txBody>
      </p:sp>
      <p:cxnSp>
        <p:nvCxnSpPr>
          <p:cNvPr id="2260" name="Google Shape;2260;p82"/>
          <p:cNvCxnSpPr/>
          <p:nvPr/>
        </p:nvCxnSpPr>
        <p:spPr>
          <a:xfrm>
            <a:off x="-150641" y="461691"/>
            <a:ext cx="5086914" cy="0"/>
          </a:xfrm>
          <a:prstGeom prst="straightConnector1">
            <a:avLst/>
          </a:prstGeom>
          <a:noFill/>
          <a:ln w="9525" cap="flat" cmpd="sng">
            <a:solidFill>
              <a:schemeClr val="accent1"/>
            </a:solidFill>
            <a:prstDash val="solid"/>
            <a:round/>
            <a:headEnd type="none" w="med" len="med"/>
            <a:tailEnd type="none" w="med" len="med"/>
          </a:ln>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01562"/>
            <a:ext cx="4534678" cy="291402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4678" y="2229470"/>
            <a:ext cx="4609322" cy="2914029"/>
          </a:xfrm>
          <a:prstGeom prst="rect">
            <a:avLst/>
          </a:prstGeom>
        </p:spPr>
      </p:pic>
      <p:sp>
        <p:nvSpPr>
          <p:cNvPr id="6" name="TextBox 5"/>
          <p:cNvSpPr txBox="1"/>
          <p:nvPr/>
        </p:nvSpPr>
        <p:spPr>
          <a:xfrm>
            <a:off x="0" y="461691"/>
            <a:ext cx="6200812" cy="1815882"/>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When it comes to the default, the Elastic model had the lowest mean CV score, while the regression model had the highest. The tuned model, on the other hand, has the elastic having the highest mean CV score, but the lasso, overall, has some of the highest fold scores out of the three.</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It should also be noted that the  tuned Elastic model has one of the lowest fold score of the three, while the Lasso seems to have the greatest variation.</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62" name="Google Shape;1862;p70"/>
          <p:cNvSpPr txBox="1">
            <a:spLocks noGrp="1"/>
          </p:cNvSpPr>
          <p:nvPr>
            <p:ph type="title"/>
          </p:nvPr>
        </p:nvSpPr>
        <p:spPr>
          <a:xfrm>
            <a:off x="0" y="452875"/>
            <a:ext cx="445204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Random Forest: As a Model</a:t>
            </a:r>
            <a:endParaRPr dirty="0"/>
          </a:p>
        </p:txBody>
      </p:sp>
      <p:cxnSp>
        <p:nvCxnSpPr>
          <p:cNvPr id="1869" name="Google Shape;1869;p70"/>
          <p:cNvCxnSpPr/>
          <p:nvPr/>
        </p:nvCxnSpPr>
        <p:spPr>
          <a:xfrm>
            <a:off x="-150641" y="942475"/>
            <a:ext cx="4200127" cy="0"/>
          </a:xfrm>
          <a:prstGeom prst="straightConnector1">
            <a:avLst/>
          </a:prstGeom>
          <a:noFill/>
          <a:ln w="9525" cap="flat" cmpd="sng">
            <a:solidFill>
              <a:schemeClr val="accent1"/>
            </a:solidFill>
            <a:prstDash val="solid"/>
            <a:round/>
            <a:headEnd type="none" w="med" len="med"/>
            <a:tailEnd type="none" w="med" len="med"/>
          </a:ln>
        </p:spPr>
      </p:cxnSp>
      <p:sp>
        <p:nvSpPr>
          <p:cNvPr id="1871" name="Google Shape;1871;p70"/>
          <p:cNvSpPr txBox="1">
            <a:spLocks noGrp="1"/>
          </p:cNvSpPr>
          <p:nvPr>
            <p:ph type="subTitle" idx="2"/>
          </p:nvPr>
        </p:nvSpPr>
        <p:spPr>
          <a:xfrm>
            <a:off x="-150641" y="942475"/>
            <a:ext cx="3751200" cy="1923000"/>
          </a:xfrm>
          <a:prstGeom prst="rect">
            <a:avLst/>
          </a:prstGeom>
        </p:spPr>
        <p:txBody>
          <a:bodyPr spcFirstLastPara="1" wrap="square" lIns="91425" tIns="91425" rIns="91425" bIns="91425" anchor="t" anchorCtr="0">
            <a:noAutofit/>
          </a:bodyPr>
          <a:lstStyle/>
          <a:p>
            <a:pPr lvl="0" indent="-330200">
              <a:buSzPts val="1600"/>
            </a:pPr>
            <a:r>
              <a:rPr lang="en-US" sz="1400" dirty="0">
                <a:latin typeface="Source Sans Pro"/>
              </a:rPr>
              <a:t>A </a:t>
            </a:r>
            <a:r>
              <a:rPr lang="en-US" sz="1400" dirty="0" smtClean="0">
                <a:latin typeface="Source Sans Pro"/>
              </a:rPr>
              <a:t>Random Forest </a:t>
            </a:r>
            <a:r>
              <a:rPr lang="en-US" sz="1400" dirty="0">
                <a:latin typeface="Source Sans Pro"/>
              </a:rPr>
              <a:t>model combines multiple </a:t>
            </a:r>
            <a:r>
              <a:rPr lang="en-US" sz="1400" dirty="0" smtClean="0">
                <a:latin typeface="Source Sans Pro"/>
              </a:rPr>
              <a:t>Decision Trees </a:t>
            </a:r>
            <a:r>
              <a:rPr lang="en-US" sz="1400" dirty="0">
                <a:latin typeface="Source Sans Pro"/>
              </a:rPr>
              <a:t>into a single model. In this case, it would determine feature importance rather </a:t>
            </a:r>
            <a:r>
              <a:rPr lang="en-US" sz="1400" dirty="0" smtClean="0">
                <a:latin typeface="Source Sans Pro"/>
              </a:rPr>
              <a:t>than, for example, a MLR's correlations. </a:t>
            </a:r>
            <a:r>
              <a:rPr lang="en-US" sz="1400" dirty="0">
                <a:latin typeface="Source Sans Pro"/>
              </a:rPr>
              <a:t>Feature importance is a degree of dependency on the variables being compared</a:t>
            </a:r>
            <a:r>
              <a:rPr lang="en-US" sz="1400" dirty="0" smtClean="0">
                <a:latin typeface="Source Sans Pro"/>
              </a:rPr>
              <a:t>. The higher feature importance, the larger the effect it has on the model.</a:t>
            </a:r>
          </a:p>
          <a:p>
            <a:pPr lvl="0" indent="-330200">
              <a:buSzPts val="1600"/>
            </a:pPr>
            <a:endParaRPr lang="en-US" sz="1400" dirty="0">
              <a:latin typeface="Source Sans Pro"/>
            </a:endParaRPr>
          </a:p>
          <a:p>
            <a:pPr lvl="0" indent="-330200">
              <a:buSzPts val="1600"/>
            </a:pPr>
            <a:r>
              <a:rPr lang="en-US" sz="1400" dirty="0" smtClean="0">
                <a:latin typeface="Source Sans Pro"/>
              </a:rPr>
              <a:t>A Decision Tree </a:t>
            </a:r>
            <a:r>
              <a:rPr lang="en-US" sz="1400" dirty="0">
                <a:latin typeface="Source Sans Pro"/>
              </a:rPr>
              <a:t>is a </a:t>
            </a:r>
            <a:r>
              <a:rPr lang="en-US" sz="1400" dirty="0" smtClean="0">
                <a:latin typeface="Source Sans Pro"/>
              </a:rPr>
              <a:t>hierarchical </a:t>
            </a:r>
            <a:r>
              <a:rPr lang="en-US" sz="1400" dirty="0">
                <a:latin typeface="Source Sans Pro"/>
              </a:rPr>
              <a:t>structure where each "node" represents branches based on different conditions being satisfied. </a:t>
            </a:r>
            <a:r>
              <a:rPr lang="en-US" sz="1400" dirty="0" smtClean="0">
                <a:latin typeface="Source Sans Pro"/>
              </a:rPr>
              <a:t>Decision trees </a:t>
            </a:r>
            <a:r>
              <a:rPr lang="en-US" sz="1400" dirty="0">
                <a:latin typeface="Source Sans Pro"/>
              </a:rPr>
              <a:t>are subject to "overfitting", which can lead to "poor predictive performance". </a:t>
            </a:r>
            <a:endParaRPr lang="en-US" sz="1400" dirty="0" smtClean="0">
              <a:latin typeface="Source Sans Pro"/>
            </a:endParaRPr>
          </a:p>
          <a:p>
            <a:pPr lvl="0" indent="-330200">
              <a:buSzPts val="1600"/>
            </a:pPr>
            <a:endParaRPr lang="en-US" sz="1400" dirty="0">
              <a:latin typeface="Source Sans Pro"/>
            </a:endParaRPr>
          </a:p>
          <a:p>
            <a:pPr lvl="0" indent="-330200">
              <a:buSzPts val="1600"/>
            </a:pPr>
            <a:endParaRPr sz="1400" dirty="0">
              <a:latin typeface="Source Sans Pro"/>
            </a:endParaRPr>
          </a:p>
        </p:txBody>
      </p:sp>
      <p:sp>
        <p:nvSpPr>
          <p:cNvPr id="23" name="TextBox 22"/>
          <p:cNvSpPr txBox="1"/>
          <p:nvPr/>
        </p:nvSpPr>
        <p:spPr>
          <a:xfrm>
            <a:off x="6542048" y="4883305"/>
            <a:ext cx="3283120" cy="246221"/>
          </a:xfrm>
          <a:prstGeom prst="rect">
            <a:avLst/>
          </a:prstGeom>
          <a:noFill/>
        </p:spPr>
        <p:txBody>
          <a:bodyPr wrap="square" rtlCol="0">
            <a:spAutoFit/>
          </a:bodyPr>
          <a:lstStyle/>
          <a:p>
            <a:r>
              <a:rPr lang="en-US" sz="1000" dirty="0" smtClean="0">
                <a:solidFill>
                  <a:schemeClr val="accent3"/>
                </a:solidFill>
                <a:latin typeface="Source Sans Pro"/>
              </a:rPr>
              <a:t>(Image Created Via Stable Diffusion)</a:t>
            </a:r>
            <a:endParaRPr lang="en-US" sz="1000" dirty="0">
              <a:solidFill>
                <a:schemeClr val="accent3"/>
              </a:solidFill>
              <a:latin typeface="Source Sans Pro"/>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2673" y="490066"/>
            <a:ext cx="2993075" cy="2278025"/>
          </a:xfrm>
          <a:prstGeom prst="rect">
            <a:avLst/>
          </a:prstGeom>
        </p:spPr>
      </p:pic>
      <p:sp>
        <p:nvSpPr>
          <p:cNvPr id="9" name="TextBox 8"/>
          <p:cNvSpPr txBox="1"/>
          <p:nvPr/>
        </p:nvSpPr>
        <p:spPr>
          <a:xfrm>
            <a:off x="3602307" y="3371019"/>
            <a:ext cx="2550366" cy="1600438"/>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Example of when the train error is higher than the test error. This is caused by a sampling bias and substantial differences in the properties of the testing set. </a:t>
            </a:r>
            <a:endParaRPr lang="en-US" dirty="0">
              <a:solidFill>
                <a:schemeClr val="accent3"/>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0175" y="2768091"/>
            <a:ext cx="2993075" cy="2375409"/>
          </a:xfrm>
          <a:prstGeom prst="rect">
            <a:avLst/>
          </a:prstGeom>
        </p:spPr>
      </p:pic>
      <p:sp>
        <p:nvSpPr>
          <p:cNvPr id="11" name="TextBox 10"/>
          <p:cNvSpPr txBox="1"/>
          <p:nvPr/>
        </p:nvSpPr>
        <p:spPr>
          <a:xfrm>
            <a:off x="3579809" y="1319199"/>
            <a:ext cx="2550366" cy="116955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Example of overfitting in a Decision Tree: High test error, but low training error. We want to prevent this.</a:t>
            </a:r>
            <a:endParaRPr lang="en-US" dirty="0">
              <a:solidFill>
                <a:schemeClr val="accent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71"/>
                                        </p:tgtEl>
                                        <p:attrNameLst>
                                          <p:attrName>style.visibility</p:attrName>
                                        </p:attrNameLst>
                                      </p:cBhvr>
                                      <p:to>
                                        <p:strVal val="visible"/>
                                      </p:to>
                                    </p:set>
                                    <p:animEffect transition="in" filter="fade">
                                      <p:cBhvr>
                                        <p:cTn id="7" dur="1000"/>
                                        <p:tgtEl>
                                          <p:spTgt spid="18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80" name="Google Shape;1880;p71"/>
          <p:cNvSpPr txBox="1">
            <a:spLocks noGrp="1"/>
          </p:cNvSpPr>
          <p:nvPr>
            <p:ph type="title"/>
          </p:nvPr>
        </p:nvSpPr>
        <p:spPr>
          <a:xfrm>
            <a:off x="-5434" y="9689"/>
            <a:ext cx="5055623"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RF: The Feature Importance</a:t>
            </a:r>
            <a:endParaRPr dirty="0"/>
          </a:p>
        </p:txBody>
      </p:sp>
      <p:cxnSp>
        <p:nvCxnSpPr>
          <p:cNvPr id="1883" name="Google Shape;1883;p71"/>
          <p:cNvCxnSpPr/>
          <p:nvPr/>
        </p:nvCxnSpPr>
        <p:spPr>
          <a:xfrm>
            <a:off x="-185845" y="499289"/>
            <a:ext cx="4356629" cy="0"/>
          </a:xfrm>
          <a:prstGeom prst="straightConnector1">
            <a:avLst/>
          </a:prstGeom>
          <a:noFill/>
          <a:ln w="9525" cap="flat" cmpd="sng">
            <a:solidFill>
              <a:schemeClr val="accent1"/>
            </a:solidFill>
            <a:prstDash val="solid"/>
            <a:round/>
            <a:headEnd type="none" w="med" len="med"/>
            <a:tailEnd type="none" w="med" len="med"/>
          </a:ln>
        </p:spPr>
      </p:cxnSp>
      <p:cxnSp>
        <p:nvCxnSpPr>
          <p:cNvPr id="1884" name="Google Shape;1884;p71"/>
          <p:cNvCxnSpPr/>
          <p:nvPr/>
        </p:nvCxnSpPr>
        <p:spPr>
          <a:xfrm>
            <a:off x="8780700" y="-14825"/>
            <a:ext cx="0" cy="5158325"/>
          </a:xfrm>
          <a:prstGeom prst="straightConnector1">
            <a:avLst/>
          </a:prstGeom>
          <a:noFill/>
          <a:ln w="9525" cap="flat" cmpd="sng">
            <a:solidFill>
              <a:srgbClr val="0C343D"/>
            </a:solidFill>
            <a:prstDash val="solid"/>
            <a:round/>
            <a:headEnd type="none" w="med" len="med"/>
            <a:tailEnd type="none" w="med" len="med"/>
          </a:ln>
        </p:spPr>
      </p:cxnSp>
      <p:sp>
        <p:nvSpPr>
          <p:cNvPr id="1885" name="Google Shape;1885;p71"/>
          <p:cNvSpPr txBox="1">
            <a:spLocks noGrp="1"/>
          </p:cNvSpPr>
          <p:nvPr>
            <p:ph type="subTitle" idx="2"/>
          </p:nvPr>
        </p:nvSpPr>
        <p:spPr>
          <a:xfrm>
            <a:off x="-202081" y="498729"/>
            <a:ext cx="5796748" cy="1193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400" dirty="0" smtClean="0">
                <a:latin typeface="+mj-lt"/>
              </a:rPr>
              <a:t>With visually indistinct feature importances, the random forest models tell us not only a ranking of the features, but a model score. However, the model score, which is .886, is so close between both models it is almost not worth adjusting the default parameters.</a:t>
            </a:r>
          </a:p>
          <a:p>
            <a:pPr marL="457200" lvl="0" indent="-330200" algn="l" rtl="0">
              <a:spcBef>
                <a:spcPts val="0"/>
              </a:spcBef>
              <a:spcAft>
                <a:spcPts val="0"/>
              </a:spcAft>
              <a:buSzPts val="1600"/>
              <a:buChar char="●"/>
            </a:pPr>
            <a:endParaRPr lang="en" sz="1400" dirty="0">
              <a:latin typeface="+mj-lt"/>
            </a:endParaRPr>
          </a:p>
          <a:p>
            <a:pPr marL="457200" lvl="0" indent="-330200" algn="l" rtl="0">
              <a:spcBef>
                <a:spcPts val="0"/>
              </a:spcBef>
              <a:spcAft>
                <a:spcPts val="0"/>
              </a:spcAft>
              <a:buSzPts val="1600"/>
              <a:buChar char="●"/>
            </a:pPr>
            <a:r>
              <a:rPr lang="en" sz="1400" dirty="0" smtClean="0">
                <a:latin typeface="+mj-lt"/>
              </a:rPr>
              <a:t>To the right, one can see just how close the importances are.</a:t>
            </a:r>
            <a:endParaRPr sz="1400" dirty="0">
              <a:latin typeface="+mj-lt"/>
            </a:endParaRPr>
          </a:p>
        </p:txBody>
      </p:sp>
      <p:grpSp>
        <p:nvGrpSpPr>
          <p:cNvPr id="1887" name="Google Shape;1887;p71"/>
          <p:cNvGrpSpPr/>
          <p:nvPr/>
        </p:nvGrpSpPr>
        <p:grpSpPr>
          <a:xfrm>
            <a:off x="1014351" y="3574310"/>
            <a:ext cx="430584" cy="418591"/>
            <a:chOff x="1190625" y="310900"/>
            <a:chExt cx="5219200" cy="5073825"/>
          </a:xfrm>
        </p:grpSpPr>
        <p:sp>
          <p:nvSpPr>
            <p:cNvPr id="1888" name="Google Shape;1888;p71"/>
            <p:cNvSpPr/>
            <p:nvPr/>
          </p:nvSpPr>
          <p:spPr>
            <a:xfrm>
              <a:off x="1190625" y="711125"/>
              <a:ext cx="3355775" cy="4673600"/>
            </a:xfrm>
            <a:custGeom>
              <a:avLst/>
              <a:gdLst/>
              <a:ahLst/>
              <a:cxnLst/>
              <a:rect l="l" t="t" r="r" b="b"/>
              <a:pathLst>
                <a:path w="134231" h="186944" extrusionOk="0">
                  <a:moveTo>
                    <a:pt x="45505" y="54899"/>
                  </a:moveTo>
                  <a:cubicBezTo>
                    <a:pt x="46940" y="60248"/>
                    <a:pt x="49778" y="64652"/>
                    <a:pt x="54540" y="65370"/>
                  </a:cubicBezTo>
                  <a:lnTo>
                    <a:pt x="54540" y="81973"/>
                  </a:lnTo>
                  <a:cubicBezTo>
                    <a:pt x="54540" y="86475"/>
                    <a:pt x="58226" y="90161"/>
                    <a:pt x="62728" y="90161"/>
                  </a:cubicBezTo>
                  <a:lnTo>
                    <a:pt x="67164" y="90161"/>
                  </a:lnTo>
                  <a:cubicBezTo>
                    <a:pt x="68861" y="90161"/>
                    <a:pt x="70231" y="88791"/>
                    <a:pt x="70231" y="87095"/>
                  </a:cubicBezTo>
                  <a:cubicBezTo>
                    <a:pt x="70231" y="85398"/>
                    <a:pt x="68861" y="83996"/>
                    <a:pt x="67164" y="83996"/>
                  </a:cubicBezTo>
                  <a:lnTo>
                    <a:pt x="62728" y="83996"/>
                  </a:lnTo>
                  <a:cubicBezTo>
                    <a:pt x="61586" y="83996"/>
                    <a:pt x="60673" y="83082"/>
                    <a:pt x="60673" y="81973"/>
                  </a:cubicBezTo>
                  <a:lnTo>
                    <a:pt x="60673" y="65761"/>
                  </a:lnTo>
                  <a:cubicBezTo>
                    <a:pt x="64648" y="65908"/>
                    <a:pt x="69590" y="65993"/>
                    <a:pt x="74788" y="65993"/>
                  </a:cubicBezTo>
                  <a:cubicBezTo>
                    <a:pt x="78847" y="65993"/>
                    <a:pt x="83062" y="65941"/>
                    <a:pt x="87095" y="65826"/>
                  </a:cubicBezTo>
                  <a:lnTo>
                    <a:pt x="95772" y="65435"/>
                  </a:lnTo>
                  <a:cubicBezTo>
                    <a:pt x="97599" y="65337"/>
                    <a:pt x="99295" y="65207"/>
                    <a:pt x="100828" y="65044"/>
                  </a:cubicBezTo>
                  <a:lnTo>
                    <a:pt x="100828" y="65044"/>
                  </a:lnTo>
                  <a:cubicBezTo>
                    <a:pt x="100828" y="77146"/>
                    <a:pt x="100502" y="90259"/>
                    <a:pt x="99001" y="102491"/>
                  </a:cubicBezTo>
                  <a:cubicBezTo>
                    <a:pt x="92706" y="110842"/>
                    <a:pt x="82854" y="115898"/>
                    <a:pt x="72123" y="115898"/>
                  </a:cubicBezTo>
                  <a:cubicBezTo>
                    <a:pt x="71301" y="115873"/>
                    <a:pt x="70491" y="115865"/>
                    <a:pt x="69689" y="115865"/>
                  </a:cubicBezTo>
                  <a:cubicBezTo>
                    <a:pt x="67694" y="115865"/>
                    <a:pt x="65749" y="115919"/>
                    <a:pt x="63810" y="115919"/>
                  </a:cubicBezTo>
                  <a:cubicBezTo>
                    <a:pt x="58195" y="115919"/>
                    <a:pt x="52630" y="115467"/>
                    <a:pt x="46059" y="111951"/>
                  </a:cubicBezTo>
                  <a:cubicBezTo>
                    <a:pt x="35458" y="106308"/>
                    <a:pt x="28216" y="95119"/>
                    <a:pt x="28216" y="82267"/>
                  </a:cubicBezTo>
                  <a:lnTo>
                    <a:pt x="28216" y="64783"/>
                  </a:lnTo>
                  <a:cubicBezTo>
                    <a:pt x="29776" y="64934"/>
                    <a:pt x="31266" y="65008"/>
                    <a:pt x="32679" y="65008"/>
                  </a:cubicBezTo>
                  <a:cubicBezTo>
                    <a:pt x="34309" y="65008"/>
                    <a:pt x="35837" y="64910"/>
                    <a:pt x="37252" y="64717"/>
                  </a:cubicBezTo>
                  <a:cubicBezTo>
                    <a:pt x="39503" y="64456"/>
                    <a:pt x="41819" y="62695"/>
                    <a:pt x="42797" y="60607"/>
                  </a:cubicBezTo>
                  <a:cubicBezTo>
                    <a:pt x="43678" y="58617"/>
                    <a:pt x="44624" y="56660"/>
                    <a:pt x="45505" y="54899"/>
                  </a:cubicBezTo>
                  <a:close/>
                  <a:moveTo>
                    <a:pt x="97305" y="113060"/>
                  </a:moveTo>
                  <a:lnTo>
                    <a:pt x="97305" y="113060"/>
                  </a:lnTo>
                  <a:cubicBezTo>
                    <a:pt x="96163" y="118703"/>
                    <a:pt x="94859" y="122454"/>
                    <a:pt x="93717" y="124901"/>
                  </a:cubicBezTo>
                  <a:lnTo>
                    <a:pt x="88171" y="124901"/>
                  </a:lnTo>
                  <a:lnTo>
                    <a:pt x="88171" y="118671"/>
                  </a:lnTo>
                  <a:cubicBezTo>
                    <a:pt x="91499" y="117203"/>
                    <a:pt x="94565" y="115311"/>
                    <a:pt x="97305" y="113060"/>
                  </a:cubicBezTo>
                  <a:close/>
                  <a:moveTo>
                    <a:pt x="60967" y="6328"/>
                  </a:moveTo>
                  <a:cubicBezTo>
                    <a:pt x="63275" y="6351"/>
                    <a:pt x="65224" y="6358"/>
                    <a:pt x="66896" y="6358"/>
                  </a:cubicBezTo>
                  <a:cubicBezTo>
                    <a:pt x="68988" y="6358"/>
                    <a:pt x="70645" y="6348"/>
                    <a:pt x="72027" y="6348"/>
                  </a:cubicBezTo>
                  <a:cubicBezTo>
                    <a:pt x="74128" y="6348"/>
                    <a:pt x="75593" y="6371"/>
                    <a:pt x="76983" y="6491"/>
                  </a:cubicBezTo>
                  <a:cubicBezTo>
                    <a:pt x="76995" y="6488"/>
                    <a:pt x="77026" y="6487"/>
                    <a:pt x="77073" y="6487"/>
                  </a:cubicBezTo>
                  <a:cubicBezTo>
                    <a:pt x="78784" y="6487"/>
                    <a:pt x="102815" y="8462"/>
                    <a:pt x="115637" y="31249"/>
                  </a:cubicBezTo>
                  <a:cubicBezTo>
                    <a:pt x="119878" y="38850"/>
                    <a:pt x="121770" y="46809"/>
                    <a:pt x="121770" y="55616"/>
                  </a:cubicBezTo>
                  <a:lnTo>
                    <a:pt x="121770" y="106047"/>
                  </a:lnTo>
                  <a:cubicBezTo>
                    <a:pt x="121770" y="114658"/>
                    <a:pt x="119487" y="123107"/>
                    <a:pt x="115116" y="130512"/>
                  </a:cubicBezTo>
                  <a:cubicBezTo>
                    <a:pt x="115116" y="131066"/>
                    <a:pt x="109556" y="138955"/>
                    <a:pt x="100958" y="138955"/>
                  </a:cubicBezTo>
                  <a:cubicBezTo>
                    <a:pt x="99944" y="138955"/>
                    <a:pt x="98888" y="138846"/>
                    <a:pt x="97794" y="138601"/>
                  </a:cubicBezTo>
                  <a:lnTo>
                    <a:pt x="97794" y="138569"/>
                  </a:lnTo>
                  <a:cubicBezTo>
                    <a:pt x="95902" y="138145"/>
                    <a:pt x="93945" y="137166"/>
                    <a:pt x="92934" y="135535"/>
                  </a:cubicBezTo>
                  <a:cubicBezTo>
                    <a:pt x="93325" y="134622"/>
                    <a:pt x="96816" y="133969"/>
                    <a:pt x="100208" y="125292"/>
                  </a:cubicBezTo>
                  <a:cubicBezTo>
                    <a:pt x="106210" y="109961"/>
                    <a:pt x="106993" y="82560"/>
                    <a:pt x="106993" y="66153"/>
                  </a:cubicBezTo>
                  <a:cubicBezTo>
                    <a:pt x="106993" y="62140"/>
                    <a:pt x="107352" y="60248"/>
                    <a:pt x="105721" y="59139"/>
                  </a:cubicBezTo>
                  <a:cubicBezTo>
                    <a:pt x="105190" y="58741"/>
                    <a:pt x="104552" y="58516"/>
                    <a:pt x="103893" y="58516"/>
                  </a:cubicBezTo>
                  <a:cubicBezTo>
                    <a:pt x="103742" y="58516"/>
                    <a:pt x="103590" y="58528"/>
                    <a:pt x="103438" y="58552"/>
                  </a:cubicBezTo>
                  <a:cubicBezTo>
                    <a:pt x="97121" y="59479"/>
                    <a:pt x="84802" y="59874"/>
                    <a:pt x="74100" y="59874"/>
                  </a:cubicBezTo>
                  <a:cubicBezTo>
                    <a:pt x="64077" y="59874"/>
                    <a:pt x="55471" y="59527"/>
                    <a:pt x="54540" y="58944"/>
                  </a:cubicBezTo>
                  <a:cubicBezTo>
                    <a:pt x="52224" y="57508"/>
                    <a:pt x="50757" y="52093"/>
                    <a:pt x="50496" y="47103"/>
                  </a:cubicBezTo>
                  <a:cubicBezTo>
                    <a:pt x="50398" y="45080"/>
                    <a:pt x="48734" y="43514"/>
                    <a:pt x="46712" y="43514"/>
                  </a:cubicBezTo>
                  <a:cubicBezTo>
                    <a:pt x="45309" y="43514"/>
                    <a:pt x="44037" y="44265"/>
                    <a:pt x="43384" y="45504"/>
                  </a:cubicBezTo>
                  <a:cubicBezTo>
                    <a:pt x="36991" y="57639"/>
                    <a:pt x="37513" y="58389"/>
                    <a:pt x="36469" y="58650"/>
                  </a:cubicBezTo>
                  <a:cubicBezTo>
                    <a:pt x="35284" y="58802"/>
                    <a:pt x="34052" y="58868"/>
                    <a:pt x="32806" y="58868"/>
                  </a:cubicBezTo>
                  <a:cubicBezTo>
                    <a:pt x="30315" y="58868"/>
                    <a:pt x="27770" y="58607"/>
                    <a:pt x="25443" y="58259"/>
                  </a:cubicBezTo>
                  <a:cubicBezTo>
                    <a:pt x="25293" y="58237"/>
                    <a:pt x="25144" y="58227"/>
                    <a:pt x="24997" y="58227"/>
                  </a:cubicBezTo>
                  <a:cubicBezTo>
                    <a:pt x="23354" y="58227"/>
                    <a:pt x="21950" y="59523"/>
                    <a:pt x="21921" y="61260"/>
                  </a:cubicBezTo>
                  <a:cubicBezTo>
                    <a:pt x="21594" y="77570"/>
                    <a:pt x="21725" y="96228"/>
                    <a:pt x="24465" y="112473"/>
                  </a:cubicBezTo>
                  <a:cubicBezTo>
                    <a:pt x="24727" y="113986"/>
                    <a:pt x="26027" y="115032"/>
                    <a:pt x="27485" y="115032"/>
                  </a:cubicBezTo>
                  <a:cubicBezTo>
                    <a:pt x="27662" y="115032"/>
                    <a:pt x="27841" y="115016"/>
                    <a:pt x="28020" y="114985"/>
                  </a:cubicBezTo>
                  <a:cubicBezTo>
                    <a:pt x="29684" y="114724"/>
                    <a:pt x="30826" y="113125"/>
                    <a:pt x="30532" y="111462"/>
                  </a:cubicBezTo>
                  <a:cubicBezTo>
                    <a:pt x="30206" y="109602"/>
                    <a:pt x="29945" y="107678"/>
                    <a:pt x="29684" y="105623"/>
                  </a:cubicBezTo>
                  <a:lnTo>
                    <a:pt x="29684" y="105623"/>
                  </a:lnTo>
                  <a:cubicBezTo>
                    <a:pt x="33827" y="111364"/>
                    <a:pt x="39503" y="115931"/>
                    <a:pt x="46059" y="118768"/>
                  </a:cubicBezTo>
                  <a:lnTo>
                    <a:pt x="46059" y="124901"/>
                  </a:lnTo>
                  <a:cubicBezTo>
                    <a:pt x="44363" y="124901"/>
                    <a:pt x="42944" y="124893"/>
                    <a:pt x="41698" y="124893"/>
                  </a:cubicBezTo>
                  <a:cubicBezTo>
                    <a:pt x="38583" y="124893"/>
                    <a:pt x="36553" y="124943"/>
                    <a:pt x="33990" y="125292"/>
                  </a:cubicBezTo>
                  <a:cubicBezTo>
                    <a:pt x="33729" y="124510"/>
                    <a:pt x="33468" y="123759"/>
                    <a:pt x="33240" y="123009"/>
                  </a:cubicBezTo>
                  <a:cubicBezTo>
                    <a:pt x="32818" y="121717"/>
                    <a:pt x="31606" y="120872"/>
                    <a:pt x="30313" y="120872"/>
                  </a:cubicBezTo>
                  <a:cubicBezTo>
                    <a:pt x="30007" y="120872"/>
                    <a:pt x="29696" y="120919"/>
                    <a:pt x="29391" y="121019"/>
                  </a:cubicBezTo>
                  <a:cubicBezTo>
                    <a:pt x="27760" y="121509"/>
                    <a:pt x="26846" y="123237"/>
                    <a:pt x="27368" y="124868"/>
                  </a:cubicBezTo>
                  <a:cubicBezTo>
                    <a:pt x="28314" y="127935"/>
                    <a:pt x="29651" y="131262"/>
                    <a:pt x="31217" y="134067"/>
                  </a:cubicBezTo>
                  <a:cubicBezTo>
                    <a:pt x="32424" y="136187"/>
                    <a:pt x="33827" y="138145"/>
                    <a:pt x="35490" y="139776"/>
                  </a:cubicBezTo>
                  <a:cubicBezTo>
                    <a:pt x="34869" y="140012"/>
                    <a:pt x="34101" y="140134"/>
                    <a:pt x="33234" y="140134"/>
                  </a:cubicBezTo>
                  <a:cubicBezTo>
                    <a:pt x="29548" y="140134"/>
                    <a:pt x="24088" y="137919"/>
                    <a:pt x="20681" y="132795"/>
                  </a:cubicBezTo>
                  <a:cubicBezTo>
                    <a:pt x="15168" y="124607"/>
                    <a:pt x="12461" y="115278"/>
                    <a:pt x="12461" y="106047"/>
                  </a:cubicBezTo>
                  <a:lnTo>
                    <a:pt x="12461" y="57769"/>
                  </a:lnTo>
                  <a:cubicBezTo>
                    <a:pt x="12657" y="55486"/>
                    <a:pt x="10797" y="36501"/>
                    <a:pt x="26748" y="20550"/>
                  </a:cubicBezTo>
                  <a:cubicBezTo>
                    <a:pt x="34708" y="12297"/>
                    <a:pt x="47364" y="6328"/>
                    <a:pt x="60967" y="6328"/>
                  </a:cubicBezTo>
                  <a:close/>
                  <a:moveTo>
                    <a:pt x="82039" y="120791"/>
                  </a:moveTo>
                  <a:lnTo>
                    <a:pt x="82039" y="127250"/>
                  </a:lnTo>
                  <a:cubicBezTo>
                    <a:pt x="70524" y="138536"/>
                    <a:pt x="67784" y="141211"/>
                    <a:pt x="67262" y="141700"/>
                  </a:cubicBezTo>
                  <a:lnTo>
                    <a:pt x="67295" y="141700"/>
                  </a:lnTo>
                  <a:cubicBezTo>
                    <a:pt x="67262" y="141700"/>
                    <a:pt x="67262" y="141733"/>
                    <a:pt x="67230" y="141765"/>
                  </a:cubicBezTo>
                  <a:cubicBezTo>
                    <a:pt x="67197" y="141765"/>
                    <a:pt x="67197" y="141798"/>
                    <a:pt x="67164" y="141798"/>
                  </a:cubicBezTo>
                  <a:lnTo>
                    <a:pt x="67197" y="141798"/>
                  </a:lnTo>
                  <a:cubicBezTo>
                    <a:pt x="67164" y="141798"/>
                    <a:pt x="67164" y="141798"/>
                    <a:pt x="67164" y="141831"/>
                  </a:cubicBezTo>
                  <a:cubicBezTo>
                    <a:pt x="66381" y="141048"/>
                    <a:pt x="53040" y="128065"/>
                    <a:pt x="52192" y="127250"/>
                  </a:cubicBezTo>
                  <a:lnTo>
                    <a:pt x="52192" y="120856"/>
                  </a:lnTo>
                  <a:cubicBezTo>
                    <a:pt x="56288" y="121889"/>
                    <a:pt x="59528" y="122057"/>
                    <a:pt x="63124" y="122057"/>
                  </a:cubicBezTo>
                  <a:cubicBezTo>
                    <a:pt x="64850" y="122057"/>
                    <a:pt x="66659" y="122018"/>
                    <a:pt x="68683" y="122018"/>
                  </a:cubicBezTo>
                  <a:cubicBezTo>
                    <a:pt x="69762" y="122018"/>
                    <a:pt x="70901" y="122029"/>
                    <a:pt x="72123" y="122063"/>
                  </a:cubicBezTo>
                  <a:cubicBezTo>
                    <a:pt x="75548" y="122063"/>
                    <a:pt x="78875" y="121606"/>
                    <a:pt x="82039" y="120791"/>
                  </a:cubicBezTo>
                  <a:close/>
                  <a:moveTo>
                    <a:pt x="17778" y="139058"/>
                  </a:moveTo>
                  <a:cubicBezTo>
                    <a:pt x="22378" y="144093"/>
                    <a:pt x="28390" y="146221"/>
                    <a:pt x="33259" y="146221"/>
                  </a:cubicBezTo>
                  <a:cubicBezTo>
                    <a:pt x="35330" y="146221"/>
                    <a:pt x="37194" y="145836"/>
                    <a:pt x="38655" y="145125"/>
                  </a:cubicBezTo>
                  <a:lnTo>
                    <a:pt x="48245" y="180779"/>
                  </a:lnTo>
                  <a:lnTo>
                    <a:pt x="6818" y="180779"/>
                  </a:lnTo>
                  <a:cubicBezTo>
                    <a:pt x="6459" y="180779"/>
                    <a:pt x="6133" y="180485"/>
                    <a:pt x="6133" y="180094"/>
                  </a:cubicBezTo>
                  <a:cubicBezTo>
                    <a:pt x="6165" y="164045"/>
                    <a:pt x="3947" y="150964"/>
                    <a:pt x="17778" y="139058"/>
                  </a:cubicBezTo>
                  <a:close/>
                  <a:moveTo>
                    <a:pt x="88726" y="131066"/>
                  </a:moveTo>
                  <a:cubicBezTo>
                    <a:pt x="87552" y="132045"/>
                    <a:pt x="87845" y="131816"/>
                    <a:pt x="87650" y="132012"/>
                  </a:cubicBezTo>
                  <a:cubicBezTo>
                    <a:pt x="86149" y="133643"/>
                    <a:pt x="85921" y="136155"/>
                    <a:pt x="87291" y="138014"/>
                  </a:cubicBezTo>
                  <a:cubicBezTo>
                    <a:pt x="88106" y="139547"/>
                    <a:pt x="89215" y="140852"/>
                    <a:pt x="90553" y="141863"/>
                  </a:cubicBezTo>
                  <a:cubicBezTo>
                    <a:pt x="88824" y="148257"/>
                    <a:pt x="89411" y="146137"/>
                    <a:pt x="87682" y="152530"/>
                  </a:cubicBezTo>
                  <a:cubicBezTo>
                    <a:pt x="87258" y="154194"/>
                    <a:pt x="88204" y="155857"/>
                    <a:pt x="89868" y="156314"/>
                  </a:cubicBezTo>
                  <a:cubicBezTo>
                    <a:pt x="90130" y="156382"/>
                    <a:pt x="90394" y="156415"/>
                    <a:pt x="90653" y="156415"/>
                  </a:cubicBezTo>
                  <a:cubicBezTo>
                    <a:pt x="92003" y="156415"/>
                    <a:pt x="93236" y="155524"/>
                    <a:pt x="93619" y="154128"/>
                  </a:cubicBezTo>
                  <a:lnTo>
                    <a:pt x="96196" y="144506"/>
                  </a:lnTo>
                  <a:cubicBezTo>
                    <a:pt x="97698" y="144870"/>
                    <a:pt x="99250" y="145049"/>
                    <a:pt x="100817" y="145049"/>
                  </a:cubicBezTo>
                  <a:cubicBezTo>
                    <a:pt x="106262" y="145049"/>
                    <a:pt x="111886" y="142890"/>
                    <a:pt x="116192" y="138862"/>
                  </a:cubicBezTo>
                  <a:cubicBezTo>
                    <a:pt x="116583" y="139352"/>
                    <a:pt x="128098" y="148159"/>
                    <a:pt x="128098" y="164306"/>
                  </a:cubicBezTo>
                  <a:lnTo>
                    <a:pt x="128098" y="180094"/>
                  </a:lnTo>
                  <a:cubicBezTo>
                    <a:pt x="128098" y="180485"/>
                    <a:pt x="127805" y="180779"/>
                    <a:pt x="127413" y="180779"/>
                  </a:cubicBezTo>
                  <a:lnTo>
                    <a:pt x="86443" y="180779"/>
                  </a:lnTo>
                  <a:lnTo>
                    <a:pt x="90422" y="166002"/>
                  </a:lnTo>
                  <a:cubicBezTo>
                    <a:pt x="90879" y="164371"/>
                    <a:pt x="89900" y="162675"/>
                    <a:pt x="88269" y="162251"/>
                  </a:cubicBezTo>
                  <a:cubicBezTo>
                    <a:pt x="87992" y="162175"/>
                    <a:pt x="87715" y="162138"/>
                    <a:pt x="87443" y="162138"/>
                  </a:cubicBezTo>
                  <a:cubicBezTo>
                    <a:pt x="86085" y="162138"/>
                    <a:pt x="84866" y="163044"/>
                    <a:pt x="84485" y="164404"/>
                  </a:cubicBezTo>
                  <a:lnTo>
                    <a:pt x="80082" y="180779"/>
                  </a:lnTo>
                  <a:lnTo>
                    <a:pt x="54606" y="180779"/>
                  </a:lnTo>
                  <a:lnTo>
                    <a:pt x="41232" y="131066"/>
                  </a:lnTo>
                  <a:lnTo>
                    <a:pt x="46092" y="131066"/>
                  </a:lnTo>
                  <a:cubicBezTo>
                    <a:pt x="65794" y="150344"/>
                    <a:pt x="64848" y="150834"/>
                    <a:pt x="67132" y="150834"/>
                  </a:cubicBezTo>
                  <a:cubicBezTo>
                    <a:pt x="69480" y="150834"/>
                    <a:pt x="68926" y="149888"/>
                    <a:pt x="88171" y="131066"/>
                  </a:cubicBezTo>
                  <a:close/>
                  <a:moveTo>
                    <a:pt x="69079" y="1"/>
                  </a:moveTo>
                  <a:cubicBezTo>
                    <a:pt x="66135" y="1"/>
                    <a:pt x="63098" y="99"/>
                    <a:pt x="59923" y="228"/>
                  </a:cubicBezTo>
                  <a:cubicBezTo>
                    <a:pt x="36632" y="652"/>
                    <a:pt x="16179" y="16048"/>
                    <a:pt x="9297" y="37251"/>
                  </a:cubicBezTo>
                  <a:lnTo>
                    <a:pt x="9297" y="37284"/>
                  </a:lnTo>
                  <a:cubicBezTo>
                    <a:pt x="5545" y="48342"/>
                    <a:pt x="6328" y="51050"/>
                    <a:pt x="6328" y="106047"/>
                  </a:cubicBezTo>
                  <a:cubicBezTo>
                    <a:pt x="6328" y="116191"/>
                    <a:pt x="8905" y="125390"/>
                    <a:pt x="14190" y="134035"/>
                  </a:cubicBezTo>
                  <a:cubicBezTo>
                    <a:pt x="5480" y="141309"/>
                    <a:pt x="0" y="152236"/>
                    <a:pt x="0" y="164306"/>
                  </a:cubicBezTo>
                  <a:lnTo>
                    <a:pt x="0" y="180094"/>
                  </a:lnTo>
                  <a:cubicBezTo>
                    <a:pt x="0" y="183878"/>
                    <a:pt x="3066" y="186944"/>
                    <a:pt x="6818" y="186944"/>
                  </a:cubicBezTo>
                  <a:lnTo>
                    <a:pt x="127413" y="186944"/>
                  </a:lnTo>
                  <a:cubicBezTo>
                    <a:pt x="131197" y="186944"/>
                    <a:pt x="134231" y="183878"/>
                    <a:pt x="134231" y="180094"/>
                  </a:cubicBezTo>
                  <a:lnTo>
                    <a:pt x="134231" y="164306"/>
                  </a:lnTo>
                  <a:cubicBezTo>
                    <a:pt x="134231" y="152171"/>
                    <a:pt x="128751" y="141309"/>
                    <a:pt x="120106" y="134100"/>
                  </a:cubicBezTo>
                  <a:cubicBezTo>
                    <a:pt x="124999" y="126336"/>
                    <a:pt x="127935" y="116028"/>
                    <a:pt x="127935" y="106047"/>
                  </a:cubicBezTo>
                  <a:cubicBezTo>
                    <a:pt x="127935" y="105688"/>
                    <a:pt x="127935" y="54605"/>
                    <a:pt x="127935" y="54377"/>
                  </a:cubicBezTo>
                  <a:cubicBezTo>
                    <a:pt x="127935" y="31347"/>
                    <a:pt x="112636" y="10307"/>
                    <a:pt x="90390" y="2968"/>
                  </a:cubicBezTo>
                  <a:cubicBezTo>
                    <a:pt x="83396" y="629"/>
                    <a:pt x="76538" y="1"/>
                    <a:pt x="6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9" name="Google Shape;1889;p71"/>
            <p:cNvSpPr/>
            <p:nvPr/>
          </p:nvSpPr>
          <p:spPr>
            <a:xfrm>
              <a:off x="2870525" y="4253625"/>
              <a:ext cx="1675" cy="2475"/>
            </a:xfrm>
            <a:custGeom>
              <a:avLst/>
              <a:gdLst/>
              <a:ahLst/>
              <a:cxnLst/>
              <a:rect l="l" t="t" r="r" b="b"/>
              <a:pathLst>
                <a:path w="67" h="99" extrusionOk="0">
                  <a:moveTo>
                    <a:pt x="66" y="0"/>
                  </a:moveTo>
                  <a:cubicBezTo>
                    <a:pt x="40" y="53"/>
                    <a:pt x="14" y="63"/>
                    <a:pt x="4" y="82"/>
                  </a:cubicBezTo>
                  <a:lnTo>
                    <a:pt x="4" y="82"/>
                  </a:lnTo>
                  <a:cubicBezTo>
                    <a:pt x="13" y="65"/>
                    <a:pt x="34" y="65"/>
                    <a:pt x="34" y="65"/>
                  </a:cubicBezTo>
                  <a:cubicBezTo>
                    <a:pt x="34" y="33"/>
                    <a:pt x="66" y="33"/>
                    <a:pt x="66" y="0"/>
                  </a:cubicBezTo>
                  <a:close/>
                  <a:moveTo>
                    <a:pt x="4" y="82"/>
                  </a:moveTo>
                  <a:cubicBezTo>
                    <a:pt x="2" y="86"/>
                    <a:pt x="1" y="91"/>
                    <a:pt x="1" y="98"/>
                  </a:cubicBezTo>
                  <a:cubicBezTo>
                    <a:pt x="1" y="92"/>
                    <a:pt x="2" y="87"/>
                    <a:pt x="4" y="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0" name="Google Shape;1890;p71"/>
            <p:cNvSpPr/>
            <p:nvPr/>
          </p:nvSpPr>
          <p:spPr>
            <a:xfrm>
              <a:off x="3373700" y="2457075"/>
              <a:ext cx="239775" cy="239775"/>
            </a:xfrm>
            <a:custGeom>
              <a:avLst/>
              <a:gdLst/>
              <a:ahLst/>
              <a:cxnLst/>
              <a:rect l="l" t="t" r="r" b="b"/>
              <a:pathLst>
                <a:path w="9591" h="9591" extrusionOk="0">
                  <a:moveTo>
                    <a:pt x="4796" y="1"/>
                  </a:moveTo>
                  <a:cubicBezTo>
                    <a:pt x="2153" y="1"/>
                    <a:pt x="0" y="2154"/>
                    <a:pt x="0" y="4796"/>
                  </a:cubicBezTo>
                  <a:cubicBezTo>
                    <a:pt x="0" y="7438"/>
                    <a:pt x="2153" y="9591"/>
                    <a:pt x="4796" y="9591"/>
                  </a:cubicBezTo>
                  <a:cubicBezTo>
                    <a:pt x="7438" y="9591"/>
                    <a:pt x="9591" y="7438"/>
                    <a:pt x="9591" y="4796"/>
                  </a:cubicBezTo>
                  <a:cubicBezTo>
                    <a:pt x="9591" y="2154"/>
                    <a:pt x="7438" y="1"/>
                    <a:pt x="47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1" name="Google Shape;1891;p71"/>
            <p:cNvSpPr/>
            <p:nvPr/>
          </p:nvSpPr>
          <p:spPr>
            <a:xfrm>
              <a:off x="2111300" y="2457075"/>
              <a:ext cx="238975" cy="239775"/>
            </a:xfrm>
            <a:custGeom>
              <a:avLst/>
              <a:gdLst/>
              <a:ahLst/>
              <a:cxnLst/>
              <a:rect l="l" t="t" r="r" b="b"/>
              <a:pathLst>
                <a:path w="9559" h="9591" extrusionOk="0">
                  <a:moveTo>
                    <a:pt x="4763" y="1"/>
                  </a:moveTo>
                  <a:cubicBezTo>
                    <a:pt x="2121" y="1"/>
                    <a:pt x="1" y="2154"/>
                    <a:pt x="1" y="4796"/>
                  </a:cubicBezTo>
                  <a:cubicBezTo>
                    <a:pt x="1" y="7438"/>
                    <a:pt x="2121" y="9591"/>
                    <a:pt x="4763" y="9591"/>
                  </a:cubicBezTo>
                  <a:cubicBezTo>
                    <a:pt x="7406" y="9591"/>
                    <a:pt x="9558" y="7438"/>
                    <a:pt x="9558" y="4796"/>
                  </a:cubicBezTo>
                  <a:cubicBezTo>
                    <a:pt x="9558" y="2154"/>
                    <a:pt x="7406" y="1"/>
                    <a:pt x="4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2" name="Google Shape;1892;p71"/>
            <p:cNvSpPr/>
            <p:nvPr/>
          </p:nvSpPr>
          <p:spPr>
            <a:xfrm>
              <a:off x="2412225" y="3088275"/>
              <a:ext cx="846500" cy="495850"/>
            </a:xfrm>
            <a:custGeom>
              <a:avLst/>
              <a:gdLst/>
              <a:ahLst/>
              <a:cxnLst/>
              <a:rect l="l" t="t" r="r" b="b"/>
              <a:pathLst>
                <a:path w="33860" h="19834" extrusionOk="0">
                  <a:moveTo>
                    <a:pt x="27238" y="6133"/>
                  </a:moveTo>
                  <a:cubicBezTo>
                    <a:pt x="25721" y="11156"/>
                    <a:pt x="21399" y="13668"/>
                    <a:pt x="17077" y="13668"/>
                  </a:cubicBezTo>
                  <a:cubicBezTo>
                    <a:pt x="12755" y="13668"/>
                    <a:pt x="8433" y="11156"/>
                    <a:pt x="6916" y="6133"/>
                  </a:cubicBezTo>
                  <a:close/>
                  <a:moveTo>
                    <a:pt x="5742" y="0"/>
                  </a:moveTo>
                  <a:cubicBezTo>
                    <a:pt x="2480" y="0"/>
                    <a:pt x="1" y="3001"/>
                    <a:pt x="620" y="6231"/>
                  </a:cubicBezTo>
                  <a:cubicBezTo>
                    <a:pt x="2153" y="14125"/>
                    <a:pt x="9069" y="19833"/>
                    <a:pt x="17093" y="19833"/>
                  </a:cubicBezTo>
                  <a:cubicBezTo>
                    <a:pt x="25118" y="19833"/>
                    <a:pt x="32033" y="14125"/>
                    <a:pt x="33534" y="6231"/>
                  </a:cubicBezTo>
                  <a:cubicBezTo>
                    <a:pt x="33860" y="4698"/>
                    <a:pt x="33436" y="3099"/>
                    <a:pt x="32457" y="1892"/>
                  </a:cubicBezTo>
                  <a:cubicBezTo>
                    <a:pt x="31446" y="685"/>
                    <a:pt x="29978" y="0"/>
                    <a:pt x="284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3" name="Google Shape;1893;p71"/>
            <p:cNvSpPr/>
            <p:nvPr/>
          </p:nvSpPr>
          <p:spPr>
            <a:xfrm>
              <a:off x="4390450" y="310900"/>
              <a:ext cx="2019375" cy="2273700"/>
            </a:xfrm>
            <a:custGeom>
              <a:avLst/>
              <a:gdLst/>
              <a:ahLst/>
              <a:cxnLst/>
              <a:rect l="l" t="t" r="r" b="b"/>
              <a:pathLst>
                <a:path w="80775" h="90948" extrusionOk="0">
                  <a:moveTo>
                    <a:pt x="41076" y="7397"/>
                  </a:moveTo>
                  <a:cubicBezTo>
                    <a:pt x="41076" y="7397"/>
                    <a:pt x="52525" y="18683"/>
                    <a:pt x="53634" y="19792"/>
                  </a:cubicBezTo>
                  <a:lnTo>
                    <a:pt x="28517" y="19792"/>
                  </a:lnTo>
                  <a:cubicBezTo>
                    <a:pt x="28517" y="19760"/>
                    <a:pt x="28582" y="19727"/>
                    <a:pt x="28648" y="19662"/>
                  </a:cubicBezTo>
                  <a:cubicBezTo>
                    <a:pt x="29170" y="19140"/>
                    <a:pt x="31518" y="16824"/>
                    <a:pt x="41076" y="7397"/>
                  </a:cubicBezTo>
                  <a:close/>
                  <a:moveTo>
                    <a:pt x="52493" y="25925"/>
                  </a:moveTo>
                  <a:lnTo>
                    <a:pt x="52493" y="39169"/>
                  </a:lnTo>
                  <a:lnTo>
                    <a:pt x="29659" y="39169"/>
                  </a:lnTo>
                  <a:lnTo>
                    <a:pt x="29659" y="25925"/>
                  </a:lnTo>
                  <a:close/>
                  <a:moveTo>
                    <a:pt x="41088" y="0"/>
                  </a:moveTo>
                  <a:cubicBezTo>
                    <a:pt x="40309" y="0"/>
                    <a:pt x="39526" y="302"/>
                    <a:pt x="38923" y="906"/>
                  </a:cubicBezTo>
                  <a:lnTo>
                    <a:pt x="33997" y="5733"/>
                  </a:lnTo>
                  <a:cubicBezTo>
                    <a:pt x="15828" y="6973"/>
                    <a:pt x="1377" y="22141"/>
                    <a:pt x="1377" y="40637"/>
                  </a:cubicBezTo>
                  <a:lnTo>
                    <a:pt x="1377" y="55935"/>
                  </a:lnTo>
                  <a:cubicBezTo>
                    <a:pt x="1377" y="64840"/>
                    <a:pt x="4770" y="73028"/>
                    <a:pt x="10283" y="79193"/>
                  </a:cubicBezTo>
                  <a:cubicBezTo>
                    <a:pt x="9010" y="81346"/>
                    <a:pt x="6890" y="83630"/>
                    <a:pt x="3465" y="84706"/>
                  </a:cubicBezTo>
                  <a:cubicBezTo>
                    <a:pt x="1" y="85801"/>
                    <a:pt x="1079" y="90740"/>
                    <a:pt x="4259" y="90740"/>
                  </a:cubicBezTo>
                  <a:cubicBezTo>
                    <a:pt x="4582" y="90740"/>
                    <a:pt x="4927" y="90689"/>
                    <a:pt x="5292" y="90578"/>
                  </a:cubicBezTo>
                  <a:cubicBezTo>
                    <a:pt x="9891" y="89142"/>
                    <a:pt x="12892" y="86304"/>
                    <a:pt x="14817" y="83466"/>
                  </a:cubicBezTo>
                  <a:cubicBezTo>
                    <a:pt x="23223" y="90054"/>
                    <a:pt x="31629" y="90948"/>
                    <a:pt x="37919" y="90948"/>
                  </a:cubicBezTo>
                  <a:cubicBezTo>
                    <a:pt x="40262" y="90948"/>
                    <a:pt x="42311" y="90824"/>
                    <a:pt x="43957" y="90824"/>
                  </a:cubicBezTo>
                  <a:cubicBezTo>
                    <a:pt x="44633" y="90824"/>
                    <a:pt x="45240" y="90845"/>
                    <a:pt x="45773" y="90904"/>
                  </a:cubicBezTo>
                  <a:cubicBezTo>
                    <a:pt x="47306" y="90904"/>
                    <a:pt x="48839" y="90806"/>
                    <a:pt x="50340" y="90610"/>
                  </a:cubicBezTo>
                  <a:cubicBezTo>
                    <a:pt x="52003" y="90382"/>
                    <a:pt x="53210" y="88849"/>
                    <a:pt x="52982" y="87152"/>
                  </a:cubicBezTo>
                  <a:cubicBezTo>
                    <a:pt x="52772" y="85625"/>
                    <a:pt x="51463" y="84482"/>
                    <a:pt x="49937" y="84482"/>
                  </a:cubicBezTo>
                  <a:cubicBezTo>
                    <a:pt x="49801" y="84482"/>
                    <a:pt x="49663" y="84492"/>
                    <a:pt x="49524" y="84510"/>
                  </a:cubicBezTo>
                  <a:cubicBezTo>
                    <a:pt x="47951" y="84733"/>
                    <a:pt x="46817" y="84776"/>
                    <a:pt x="44834" y="84776"/>
                  </a:cubicBezTo>
                  <a:cubicBezTo>
                    <a:pt x="43583" y="84776"/>
                    <a:pt x="41995" y="84758"/>
                    <a:pt x="39745" y="84758"/>
                  </a:cubicBezTo>
                  <a:cubicBezTo>
                    <a:pt x="38759" y="84758"/>
                    <a:pt x="37646" y="84762"/>
                    <a:pt x="36378" y="84771"/>
                  </a:cubicBezTo>
                  <a:cubicBezTo>
                    <a:pt x="20525" y="84771"/>
                    <a:pt x="7543" y="71854"/>
                    <a:pt x="7543" y="55935"/>
                  </a:cubicBezTo>
                  <a:lnTo>
                    <a:pt x="7543" y="40637"/>
                  </a:lnTo>
                  <a:cubicBezTo>
                    <a:pt x="7543" y="28469"/>
                    <a:pt x="15143" y="18031"/>
                    <a:pt x="25842" y="13790"/>
                  </a:cubicBezTo>
                  <a:lnTo>
                    <a:pt x="25842" y="13790"/>
                  </a:lnTo>
                  <a:lnTo>
                    <a:pt x="18862" y="20673"/>
                  </a:lnTo>
                  <a:cubicBezTo>
                    <a:pt x="17981" y="21521"/>
                    <a:pt x="17720" y="22859"/>
                    <a:pt x="18177" y="24000"/>
                  </a:cubicBezTo>
                  <a:cubicBezTo>
                    <a:pt x="18878" y="25692"/>
                    <a:pt x="20349" y="25935"/>
                    <a:pt x="21641" y="25935"/>
                  </a:cubicBezTo>
                  <a:cubicBezTo>
                    <a:pt x="22163" y="25935"/>
                    <a:pt x="22657" y="25895"/>
                    <a:pt x="23058" y="25895"/>
                  </a:cubicBezTo>
                  <a:cubicBezTo>
                    <a:pt x="23234" y="25895"/>
                    <a:pt x="23391" y="25903"/>
                    <a:pt x="23526" y="25925"/>
                  </a:cubicBezTo>
                  <a:lnTo>
                    <a:pt x="23526" y="42235"/>
                  </a:lnTo>
                  <a:cubicBezTo>
                    <a:pt x="23526" y="43931"/>
                    <a:pt x="24896" y="45301"/>
                    <a:pt x="26593" y="45301"/>
                  </a:cubicBezTo>
                  <a:lnTo>
                    <a:pt x="55559" y="45301"/>
                  </a:lnTo>
                  <a:cubicBezTo>
                    <a:pt x="57255" y="45301"/>
                    <a:pt x="58625" y="43931"/>
                    <a:pt x="58625" y="42235"/>
                  </a:cubicBezTo>
                  <a:lnTo>
                    <a:pt x="58625" y="25925"/>
                  </a:lnTo>
                  <a:cubicBezTo>
                    <a:pt x="58760" y="25903"/>
                    <a:pt x="58918" y="25895"/>
                    <a:pt x="59094" y="25895"/>
                  </a:cubicBezTo>
                  <a:cubicBezTo>
                    <a:pt x="59497" y="25895"/>
                    <a:pt x="59994" y="25935"/>
                    <a:pt x="60519" y="25935"/>
                  </a:cubicBezTo>
                  <a:cubicBezTo>
                    <a:pt x="61818" y="25935"/>
                    <a:pt x="63294" y="25692"/>
                    <a:pt x="63975" y="24000"/>
                  </a:cubicBezTo>
                  <a:cubicBezTo>
                    <a:pt x="64464" y="22859"/>
                    <a:pt x="64171" y="21521"/>
                    <a:pt x="63290" y="20673"/>
                  </a:cubicBezTo>
                  <a:lnTo>
                    <a:pt x="56342" y="13790"/>
                  </a:lnTo>
                  <a:lnTo>
                    <a:pt x="56342" y="13790"/>
                  </a:lnTo>
                  <a:cubicBezTo>
                    <a:pt x="67041" y="18031"/>
                    <a:pt x="74642" y="28469"/>
                    <a:pt x="74642" y="40637"/>
                  </a:cubicBezTo>
                  <a:lnTo>
                    <a:pt x="74642" y="55935"/>
                  </a:lnTo>
                  <a:cubicBezTo>
                    <a:pt x="74642" y="66243"/>
                    <a:pt x="69031" y="75866"/>
                    <a:pt x="59995" y="81020"/>
                  </a:cubicBezTo>
                  <a:cubicBezTo>
                    <a:pt x="58495" y="81835"/>
                    <a:pt x="58005" y="83727"/>
                    <a:pt x="58821" y="85195"/>
                  </a:cubicBezTo>
                  <a:cubicBezTo>
                    <a:pt x="59393" y="86185"/>
                    <a:pt x="60439" y="86744"/>
                    <a:pt x="61509" y="86744"/>
                  </a:cubicBezTo>
                  <a:cubicBezTo>
                    <a:pt x="62027" y="86744"/>
                    <a:pt x="62550" y="86613"/>
                    <a:pt x="63029" y="86337"/>
                  </a:cubicBezTo>
                  <a:cubicBezTo>
                    <a:pt x="73957" y="80107"/>
                    <a:pt x="80774" y="68429"/>
                    <a:pt x="80774" y="55935"/>
                  </a:cubicBezTo>
                  <a:lnTo>
                    <a:pt x="80774" y="40637"/>
                  </a:lnTo>
                  <a:cubicBezTo>
                    <a:pt x="80774" y="22141"/>
                    <a:pt x="66356" y="6973"/>
                    <a:pt x="48154" y="5733"/>
                  </a:cubicBezTo>
                  <a:lnTo>
                    <a:pt x="43229" y="906"/>
                  </a:lnTo>
                  <a:cubicBezTo>
                    <a:pt x="42642" y="302"/>
                    <a:pt x="41867" y="0"/>
                    <a:pt x="410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4" name="Google Shape;1894;p71"/>
            <p:cNvSpPr/>
            <p:nvPr/>
          </p:nvSpPr>
          <p:spPr>
            <a:xfrm>
              <a:off x="4687450" y="1517625"/>
              <a:ext cx="365375" cy="568550"/>
            </a:xfrm>
            <a:custGeom>
              <a:avLst/>
              <a:gdLst/>
              <a:ahLst/>
              <a:cxnLst/>
              <a:rect l="l" t="t" r="r" b="b"/>
              <a:pathLst>
                <a:path w="14615" h="22742" extrusionOk="0">
                  <a:moveTo>
                    <a:pt x="8091" y="1"/>
                  </a:moveTo>
                  <a:cubicBezTo>
                    <a:pt x="4437" y="1"/>
                    <a:pt x="523" y="1664"/>
                    <a:pt x="523" y="6296"/>
                  </a:cubicBezTo>
                  <a:cubicBezTo>
                    <a:pt x="523" y="13473"/>
                    <a:pt x="9950" y="12396"/>
                    <a:pt x="9950" y="16311"/>
                  </a:cubicBezTo>
                  <a:cubicBezTo>
                    <a:pt x="9950" y="18333"/>
                    <a:pt x="7765" y="18463"/>
                    <a:pt x="7079" y="18463"/>
                  </a:cubicBezTo>
                  <a:cubicBezTo>
                    <a:pt x="4209" y="18463"/>
                    <a:pt x="3557" y="16213"/>
                    <a:pt x="2089" y="16213"/>
                  </a:cubicBezTo>
                  <a:cubicBezTo>
                    <a:pt x="882" y="16213"/>
                    <a:pt x="1" y="17681"/>
                    <a:pt x="1" y="18692"/>
                  </a:cubicBezTo>
                  <a:cubicBezTo>
                    <a:pt x="1" y="20995"/>
                    <a:pt x="3564" y="22742"/>
                    <a:pt x="7171" y="22742"/>
                  </a:cubicBezTo>
                  <a:cubicBezTo>
                    <a:pt x="10870" y="22742"/>
                    <a:pt x="14615" y="20906"/>
                    <a:pt x="14615" y="15952"/>
                  </a:cubicBezTo>
                  <a:cubicBezTo>
                    <a:pt x="14615" y="8090"/>
                    <a:pt x="5155" y="9134"/>
                    <a:pt x="5155" y="5937"/>
                  </a:cubicBezTo>
                  <a:cubicBezTo>
                    <a:pt x="5155" y="4274"/>
                    <a:pt x="7210" y="4078"/>
                    <a:pt x="8091" y="4078"/>
                  </a:cubicBezTo>
                  <a:cubicBezTo>
                    <a:pt x="10407" y="4078"/>
                    <a:pt x="11092" y="5220"/>
                    <a:pt x="12136" y="5220"/>
                  </a:cubicBezTo>
                  <a:cubicBezTo>
                    <a:pt x="13473" y="5220"/>
                    <a:pt x="14060" y="3589"/>
                    <a:pt x="14060" y="2773"/>
                  </a:cubicBezTo>
                  <a:cubicBezTo>
                    <a:pt x="14060" y="98"/>
                    <a:pt x="8678" y="1"/>
                    <a:pt x="80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5" name="Google Shape;1895;p71"/>
            <p:cNvSpPr/>
            <p:nvPr/>
          </p:nvSpPr>
          <p:spPr>
            <a:xfrm>
              <a:off x="5076450" y="1705200"/>
              <a:ext cx="340100" cy="380850"/>
            </a:xfrm>
            <a:custGeom>
              <a:avLst/>
              <a:gdLst/>
              <a:ahLst/>
              <a:cxnLst/>
              <a:rect l="l" t="t" r="r" b="b"/>
              <a:pathLst>
                <a:path w="13604" h="15234" extrusionOk="0">
                  <a:moveTo>
                    <a:pt x="6818" y="4143"/>
                  </a:moveTo>
                  <a:cubicBezTo>
                    <a:pt x="7927" y="4143"/>
                    <a:pt x="8971" y="5219"/>
                    <a:pt x="8971" y="6394"/>
                  </a:cubicBezTo>
                  <a:lnTo>
                    <a:pt x="8971" y="8808"/>
                  </a:lnTo>
                  <a:cubicBezTo>
                    <a:pt x="8971" y="9982"/>
                    <a:pt x="7960" y="11091"/>
                    <a:pt x="6818" y="11091"/>
                  </a:cubicBezTo>
                  <a:cubicBezTo>
                    <a:pt x="5644" y="11091"/>
                    <a:pt x="4633" y="10014"/>
                    <a:pt x="4633" y="8808"/>
                  </a:cubicBezTo>
                  <a:lnTo>
                    <a:pt x="4633" y="6394"/>
                  </a:lnTo>
                  <a:cubicBezTo>
                    <a:pt x="4633" y="5317"/>
                    <a:pt x="5546" y="4143"/>
                    <a:pt x="6818" y="4143"/>
                  </a:cubicBezTo>
                  <a:close/>
                  <a:moveTo>
                    <a:pt x="6818" y="0"/>
                  </a:moveTo>
                  <a:cubicBezTo>
                    <a:pt x="3132" y="0"/>
                    <a:pt x="1" y="2936"/>
                    <a:pt x="1" y="6394"/>
                  </a:cubicBezTo>
                  <a:lnTo>
                    <a:pt x="1" y="8808"/>
                  </a:lnTo>
                  <a:cubicBezTo>
                    <a:pt x="1" y="12233"/>
                    <a:pt x="3197" y="15234"/>
                    <a:pt x="6818" y="15234"/>
                  </a:cubicBezTo>
                  <a:cubicBezTo>
                    <a:pt x="10439" y="15234"/>
                    <a:pt x="13603" y="12233"/>
                    <a:pt x="13603" y="8808"/>
                  </a:cubicBezTo>
                  <a:lnTo>
                    <a:pt x="13603" y="6394"/>
                  </a:lnTo>
                  <a:cubicBezTo>
                    <a:pt x="13603" y="2936"/>
                    <a:pt x="10504" y="0"/>
                    <a:pt x="68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6" name="Google Shape;1896;p71"/>
            <p:cNvSpPr/>
            <p:nvPr/>
          </p:nvSpPr>
          <p:spPr>
            <a:xfrm>
              <a:off x="5463000" y="1506200"/>
              <a:ext cx="115000" cy="573325"/>
            </a:xfrm>
            <a:custGeom>
              <a:avLst/>
              <a:gdLst/>
              <a:ahLst/>
              <a:cxnLst/>
              <a:rect l="l" t="t" r="r" b="b"/>
              <a:pathLst>
                <a:path w="4600" h="22933" extrusionOk="0">
                  <a:moveTo>
                    <a:pt x="2284" y="1"/>
                  </a:moveTo>
                  <a:cubicBezTo>
                    <a:pt x="914" y="1"/>
                    <a:pt x="0" y="621"/>
                    <a:pt x="0" y="1567"/>
                  </a:cubicBezTo>
                  <a:lnTo>
                    <a:pt x="0" y="21302"/>
                  </a:lnTo>
                  <a:cubicBezTo>
                    <a:pt x="0" y="22215"/>
                    <a:pt x="1012" y="22933"/>
                    <a:pt x="2284" y="22933"/>
                  </a:cubicBezTo>
                  <a:cubicBezTo>
                    <a:pt x="3523" y="22933"/>
                    <a:pt x="4600" y="22182"/>
                    <a:pt x="4600" y="21302"/>
                  </a:cubicBezTo>
                  <a:lnTo>
                    <a:pt x="4600" y="1567"/>
                  </a:lnTo>
                  <a:cubicBezTo>
                    <a:pt x="4600" y="653"/>
                    <a:pt x="3621" y="1"/>
                    <a:pt x="2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7" name="Google Shape;1897;p71"/>
            <p:cNvSpPr/>
            <p:nvPr/>
          </p:nvSpPr>
          <p:spPr>
            <a:xfrm>
              <a:off x="5625275" y="1505900"/>
              <a:ext cx="340900" cy="580400"/>
            </a:xfrm>
            <a:custGeom>
              <a:avLst/>
              <a:gdLst/>
              <a:ahLst/>
              <a:cxnLst/>
              <a:rect l="l" t="t" r="r" b="b"/>
              <a:pathLst>
                <a:path w="13636" h="23216" extrusionOk="0">
                  <a:moveTo>
                    <a:pt x="6786" y="12115"/>
                  </a:moveTo>
                  <a:cubicBezTo>
                    <a:pt x="7862" y="12115"/>
                    <a:pt x="9037" y="12963"/>
                    <a:pt x="9037" y="14366"/>
                  </a:cubicBezTo>
                  <a:lnTo>
                    <a:pt x="9037" y="17301"/>
                  </a:lnTo>
                  <a:cubicBezTo>
                    <a:pt x="9037" y="17660"/>
                    <a:pt x="8058" y="19063"/>
                    <a:pt x="6753" y="19063"/>
                  </a:cubicBezTo>
                  <a:cubicBezTo>
                    <a:pt x="5644" y="19063"/>
                    <a:pt x="4600" y="17954"/>
                    <a:pt x="4600" y="16780"/>
                  </a:cubicBezTo>
                  <a:lnTo>
                    <a:pt x="4600" y="14366"/>
                  </a:lnTo>
                  <a:cubicBezTo>
                    <a:pt x="4600" y="13289"/>
                    <a:pt x="5546" y="12115"/>
                    <a:pt x="6786" y="12115"/>
                  </a:cubicBezTo>
                  <a:close/>
                  <a:moveTo>
                    <a:pt x="11350" y="1"/>
                  </a:moveTo>
                  <a:cubicBezTo>
                    <a:pt x="10195" y="1"/>
                    <a:pt x="9037" y="531"/>
                    <a:pt x="9037" y="1579"/>
                  </a:cubicBezTo>
                  <a:lnTo>
                    <a:pt x="9037" y="9407"/>
                  </a:lnTo>
                  <a:cubicBezTo>
                    <a:pt x="8068" y="8419"/>
                    <a:pt x="6877" y="7969"/>
                    <a:pt x="5682" y="7969"/>
                  </a:cubicBezTo>
                  <a:cubicBezTo>
                    <a:pt x="2854" y="7969"/>
                    <a:pt x="1" y="10490"/>
                    <a:pt x="1" y="14366"/>
                  </a:cubicBezTo>
                  <a:lnTo>
                    <a:pt x="1" y="16780"/>
                  </a:lnTo>
                  <a:cubicBezTo>
                    <a:pt x="1" y="20561"/>
                    <a:pt x="2835" y="23215"/>
                    <a:pt x="5754" y="23215"/>
                  </a:cubicBezTo>
                  <a:cubicBezTo>
                    <a:pt x="6989" y="23215"/>
                    <a:pt x="8240" y="22740"/>
                    <a:pt x="9297" y="21672"/>
                  </a:cubicBezTo>
                  <a:cubicBezTo>
                    <a:pt x="9559" y="22543"/>
                    <a:pt x="10446" y="22930"/>
                    <a:pt x="11351" y="22930"/>
                  </a:cubicBezTo>
                  <a:cubicBezTo>
                    <a:pt x="12480" y="22930"/>
                    <a:pt x="13636" y="22328"/>
                    <a:pt x="13636" y="21314"/>
                  </a:cubicBezTo>
                  <a:lnTo>
                    <a:pt x="13636" y="1579"/>
                  </a:lnTo>
                  <a:cubicBezTo>
                    <a:pt x="13636" y="523"/>
                    <a:pt x="12495" y="1"/>
                    <a:pt x="1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8" name="Google Shape;1898;p71"/>
            <p:cNvSpPr/>
            <p:nvPr/>
          </p:nvSpPr>
          <p:spPr>
            <a:xfrm>
              <a:off x="6017525" y="1518225"/>
              <a:ext cx="112575" cy="412800"/>
            </a:xfrm>
            <a:custGeom>
              <a:avLst/>
              <a:gdLst/>
              <a:ahLst/>
              <a:cxnLst/>
              <a:rect l="l" t="t" r="r" b="b"/>
              <a:pathLst>
                <a:path w="4503" h="16512" extrusionOk="0">
                  <a:moveTo>
                    <a:pt x="2231" y="1"/>
                  </a:moveTo>
                  <a:cubicBezTo>
                    <a:pt x="1113" y="1"/>
                    <a:pt x="1" y="670"/>
                    <a:pt x="1" y="2032"/>
                  </a:cubicBezTo>
                  <a:cubicBezTo>
                    <a:pt x="1" y="5913"/>
                    <a:pt x="392" y="11133"/>
                    <a:pt x="392" y="14982"/>
                  </a:cubicBezTo>
                  <a:cubicBezTo>
                    <a:pt x="392" y="16021"/>
                    <a:pt x="1277" y="16511"/>
                    <a:pt x="2180" y="16511"/>
                  </a:cubicBezTo>
                  <a:cubicBezTo>
                    <a:pt x="3120" y="16511"/>
                    <a:pt x="4078" y="15980"/>
                    <a:pt x="4078" y="14982"/>
                  </a:cubicBezTo>
                  <a:cubicBezTo>
                    <a:pt x="4078" y="11133"/>
                    <a:pt x="4503" y="5913"/>
                    <a:pt x="4503" y="2032"/>
                  </a:cubicBezTo>
                  <a:cubicBezTo>
                    <a:pt x="4503" y="686"/>
                    <a:pt x="3364" y="1"/>
                    <a:pt x="22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9" name="Google Shape;1899;p71"/>
            <p:cNvSpPr/>
            <p:nvPr/>
          </p:nvSpPr>
          <p:spPr>
            <a:xfrm>
              <a:off x="6014275" y="1963700"/>
              <a:ext cx="120725" cy="119900"/>
            </a:xfrm>
            <a:custGeom>
              <a:avLst/>
              <a:gdLst/>
              <a:ahLst/>
              <a:cxnLst/>
              <a:rect l="l" t="t" r="r" b="b"/>
              <a:pathLst>
                <a:path w="4829" h="4796" extrusionOk="0">
                  <a:moveTo>
                    <a:pt x="2414" y="1"/>
                  </a:moveTo>
                  <a:cubicBezTo>
                    <a:pt x="1044" y="1"/>
                    <a:pt x="0" y="1044"/>
                    <a:pt x="0" y="2382"/>
                  </a:cubicBezTo>
                  <a:cubicBezTo>
                    <a:pt x="0" y="3719"/>
                    <a:pt x="1077" y="4796"/>
                    <a:pt x="2414" y="4796"/>
                  </a:cubicBezTo>
                  <a:cubicBezTo>
                    <a:pt x="3719" y="4796"/>
                    <a:pt x="4828" y="3687"/>
                    <a:pt x="4828" y="2382"/>
                  </a:cubicBezTo>
                  <a:cubicBezTo>
                    <a:pt x="4828" y="1077"/>
                    <a:pt x="3719" y="1"/>
                    <a:pt x="24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01" name="Google Shape;1901;p71"/>
          <p:cNvGrpSpPr/>
          <p:nvPr/>
        </p:nvGrpSpPr>
        <p:grpSpPr>
          <a:xfrm>
            <a:off x="1919880" y="3586273"/>
            <a:ext cx="430666" cy="394663"/>
            <a:chOff x="1091125" y="402425"/>
            <a:chExt cx="5336625" cy="4890500"/>
          </a:xfrm>
        </p:grpSpPr>
        <p:sp>
          <p:nvSpPr>
            <p:cNvPr id="1902" name="Google Shape;1902;p71"/>
            <p:cNvSpPr/>
            <p:nvPr/>
          </p:nvSpPr>
          <p:spPr>
            <a:xfrm>
              <a:off x="4459950" y="904375"/>
              <a:ext cx="25" cy="25"/>
            </a:xfrm>
            <a:custGeom>
              <a:avLst/>
              <a:gdLst/>
              <a:ahLst/>
              <a:cxnLst/>
              <a:rect l="l" t="t" r="r" b="b"/>
              <a:pathLst>
                <a:path w="1" h="1" extrusionOk="0">
                  <a:moveTo>
                    <a:pt x="0" y="0"/>
                  </a:moveTo>
                  <a:lnTo>
                    <a:pt x="0"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3" name="Google Shape;1903;p71"/>
            <p:cNvSpPr/>
            <p:nvPr/>
          </p:nvSpPr>
          <p:spPr>
            <a:xfrm>
              <a:off x="1091125" y="402425"/>
              <a:ext cx="5336625" cy="4890500"/>
            </a:xfrm>
            <a:custGeom>
              <a:avLst/>
              <a:gdLst/>
              <a:ahLst/>
              <a:cxnLst/>
              <a:rect l="l" t="t" r="r" b="b"/>
              <a:pathLst>
                <a:path w="213465" h="195620" extrusionOk="0">
                  <a:moveTo>
                    <a:pt x="146366" y="11793"/>
                  </a:moveTo>
                  <a:lnTo>
                    <a:pt x="183552" y="17371"/>
                  </a:lnTo>
                  <a:cubicBezTo>
                    <a:pt x="184727" y="17567"/>
                    <a:pt x="185803" y="18839"/>
                    <a:pt x="185836" y="20078"/>
                  </a:cubicBezTo>
                  <a:cubicBezTo>
                    <a:pt x="185803" y="20209"/>
                    <a:pt x="185836" y="20796"/>
                    <a:pt x="185444" y="21122"/>
                  </a:cubicBezTo>
                  <a:cubicBezTo>
                    <a:pt x="185326" y="21205"/>
                    <a:pt x="185313" y="21272"/>
                    <a:pt x="185004" y="21272"/>
                  </a:cubicBezTo>
                  <a:cubicBezTo>
                    <a:pt x="183859" y="21272"/>
                    <a:pt x="178655" y="20353"/>
                    <a:pt x="149041" y="15936"/>
                  </a:cubicBezTo>
                  <a:cubicBezTo>
                    <a:pt x="148323" y="14435"/>
                    <a:pt x="147442" y="13033"/>
                    <a:pt x="146366" y="11793"/>
                  </a:cubicBezTo>
                  <a:close/>
                  <a:moveTo>
                    <a:pt x="143430" y="29603"/>
                  </a:moveTo>
                  <a:lnTo>
                    <a:pt x="143430" y="29603"/>
                  </a:lnTo>
                  <a:cubicBezTo>
                    <a:pt x="142875" y="30778"/>
                    <a:pt x="142060" y="31952"/>
                    <a:pt x="141049" y="32931"/>
                  </a:cubicBezTo>
                  <a:cubicBezTo>
                    <a:pt x="141114" y="31430"/>
                    <a:pt x="142093" y="30125"/>
                    <a:pt x="143430" y="29603"/>
                  </a:cubicBezTo>
                  <a:close/>
                  <a:moveTo>
                    <a:pt x="77799" y="30223"/>
                  </a:moveTo>
                  <a:cubicBezTo>
                    <a:pt x="78125" y="31071"/>
                    <a:pt x="78321" y="32017"/>
                    <a:pt x="78386" y="32963"/>
                  </a:cubicBezTo>
                  <a:cubicBezTo>
                    <a:pt x="76363" y="32702"/>
                    <a:pt x="74700" y="32507"/>
                    <a:pt x="73558" y="32343"/>
                  </a:cubicBezTo>
                  <a:cubicBezTo>
                    <a:pt x="74732" y="31691"/>
                    <a:pt x="76168" y="30973"/>
                    <a:pt x="77799" y="30223"/>
                  </a:cubicBezTo>
                  <a:close/>
                  <a:moveTo>
                    <a:pt x="119030" y="14305"/>
                  </a:moveTo>
                  <a:lnTo>
                    <a:pt x="119030" y="14305"/>
                  </a:lnTo>
                  <a:cubicBezTo>
                    <a:pt x="118769" y="16490"/>
                    <a:pt x="116682" y="34464"/>
                    <a:pt x="116453" y="36454"/>
                  </a:cubicBezTo>
                  <a:cubicBezTo>
                    <a:pt x="113583" y="36323"/>
                    <a:pt x="110712" y="36127"/>
                    <a:pt x="107842" y="35932"/>
                  </a:cubicBezTo>
                  <a:cubicBezTo>
                    <a:pt x="107189" y="30321"/>
                    <a:pt x="105363" y="24906"/>
                    <a:pt x="102427" y="19915"/>
                  </a:cubicBezTo>
                  <a:cubicBezTo>
                    <a:pt x="107972" y="17860"/>
                    <a:pt x="113681" y="15903"/>
                    <a:pt x="119030" y="14305"/>
                  </a:cubicBezTo>
                  <a:close/>
                  <a:moveTo>
                    <a:pt x="148486" y="33355"/>
                  </a:moveTo>
                  <a:lnTo>
                    <a:pt x="148486" y="33355"/>
                  </a:lnTo>
                  <a:cubicBezTo>
                    <a:pt x="148388" y="34757"/>
                    <a:pt x="147507" y="35964"/>
                    <a:pt x="146268" y="36519"/>
                  </a:cubicBezTo>
                  <a:cubicBezTo>
                    <a:pt x="146985" y="35703"/>
                    <a:pt x="147801" y="34562"/>
                    <a:pt x="148486" y="33355"/>
                  </a:cubicBezTo>
                  <a:close/>
                  <a:moveTo>
                    <a:pt x="108070" y="42195"/>
                  </a:moveTo>
                  <a:cubicBezTo>
                    <a:pt x="110614" y="42390"/>
                    <a:pt x="113191" y="42554"/>
                    <a:pt x="115736" y="42684"/>
                  </a:cubicBezTo>
                  <a:lnTo>
                    <a:pt x="113224" y="64246"/>
                  </a:lnTo>
                  <a:cubicBezTo>
                    <a:pt x="111919" y="59777"/>
                    <a:pt x="109636" y="55601"/>
                    <a:pt x="106439" y="52046"/>
                  </a:cubicBezTo>
                  <a:cubicBezTo>
                    <a:pt x="107385" y="48784"/>
                    <a:pt x="107940" y="45489"/>
                    <a:pt x="108070" y="42195"/>
                  </a:cubicBezTo>
                  <a:close/>
                  <a:moveTo>
                    <a:pt x="132393" y="11328"/>
                  </a:moveTo>
                  <a:cubicBezTo>
                    <a:pt x="135044" y="11328"/>
                    <a:pt x="137808" y="12099"/>
                    <a:pt x="140527" y="14631"/>
                  </a:cubicBezTo>
                  <a:cubicBezTo>
                    <a:pt x="137892" y="14244"/>
                    <a:pt x="135995" y="13830"/>
                    <a:pt x="134413" y="13830"/>
                  </a:cubicBezTo>
                  <a:cubicBezTo>
                    <a:pt x="133057" y="13830"/>
                    <a:pt x="131933" y="14134"/>
                    <a:pt x="130773" y="15022"/>
                  </a:cubicBezTo>
                  <a:cubicBezTo>
                    <a:pt x="129469" y="16001"/>
                    <a:pt x="128653" y="17469"/>
                    <a:pt x="128457" y="19165"/>
                  </a:cubicBezTo>
                  <a:cubicBezTo>
                    <a:pt x="128099" y="22297"/>
                    <a:pt x="122977" y="66464"/>
                    <a:pt x="122749" y="68584"/>
                  </a:cubicBezTo>
                  <a:cubicBezTo>
                    <a:pt x="122667" y="69269"/>
                    <a:pt x="122265" y="69557"/>
                    <a:pt x="121760" y="69557"/>
                  </a:cubicBezTo>
                  <a:cubicBezTo>
                    <a:pt x="120652" y="69557"/>
                    <a:pt x="119047" y="68175"/>
                    <a:pt x="119226" y="66562"/>
                  </a:cubicBezTo>
                  <a:cubicBezTo>
                    <a:pt x="120041" y="59646"/>
                    <a:pt x="124184" y="23993"/>
                    <a:pt x="125489" y="12511"/>
                  </a:cubicBezTo>
                  <a:cubicBezTo>
                    <a:pt x="127614" y="11979"/>
                    <a:pt x="129956" y="11328"/>
                    <a:pt x="132393" y="11328"/>
                  </a:cubicBezTo>
                  <a:close/>
                  <a:moveTo>
                    <a:pt x="134623" y="20046"/>
                  </a:moveTo>
                  <a:cubicBezTo>
                    <a:pt x="134634" y="20046"/>
                    <a:pt x="134646" y="20046"/>
                    <a:pt x="134657" y="20047"/>
                  </a:cubicBezTo>
                  <a:lnTo>
                    <a:pt x="134657" y="20047"/>
                  </a:lnTo>
                  <a:cubicBezTo>
                    <a:pt x="134672" y="20062"/>
                    <a:pt x="134680" y="20070"/>
                    <a:pt x="134687" y="20074"/>
                  </a:cubicBezTo>
                  <a:lnTo>
                    <a:pt x="134687" y="20074"/>
                  </a:lnTo>
                  <a:cubicBezTo>
                    <a:pt x="134687" y="20071"/>
                    <a:pt x="134686" y="20065"/>
                    <a:pt x="134683" y="20060"/>
                  </a:cubicBezTo>
                  <a:lnTo>
                    <a:pt x="134683" y="20060"/>
                  </a:lnTo>
                  <a:cubicBezTo>
                    <a:pt x="134685" y="20064"/>
                    <a:pt x="134687" y="20069"/>
                    <a:pt x="134688" y="20074"/>
                  </a:cubicBezTo>
                  <a:lnTo>
                    <a:pt x="134688" y="20074"/>
                  </a:lnTo>
                  <a:cubicBezTo>
                    <a:pt x="134688" y="20074"/>
                    <a:pt x="134687" y="20074"/>
                    <a:pt x="134687" y="20074"/>
                  </a:cubicBezTo>
                  <a:lnTo>
                    <a:pt x="134687" y="20074"/>
                  </a:lnTo>
                  <a:cubicBezTo>
                    <a:pt x="134688" y="20077"/>
                    <a:pt x="134688" y="20078"/>
                    <a:pt x="134688" y="20078"/>
                  </a:cubicBezTo>
                  <a:lnTo>
                    <a:pt x="134688" y="20078"/>
                  </a:lnTo>
                  <a:cubicBezTo>
                    <a:pt x="134688" y="20077"/>
                    <a:pt x="134688" y="20076"/>
                    <a:pt x="134688" y="20074"/>
                  </a:cubicBezTo>
                  <a:lnTo>
                    <a:pt x="134688" y="20074"/>
                  </a:lnTo>
                  <a:cubicBezTo>
                    <a:pt x="134696" y="20078"/>
                    <a:pt x="134704" y="20078"/>
                    <a:pt x="134720" y="20078"/>
                  </a:cubicBezTo>
                  <a:lnTo>
                    <a:pt x="134786" y="20078"/>
                  </a:lnTo>
                  <a:cubicBezTo>
                    <a:pt x="135308" y="20144"/>
                    <a:pt x="137395" y="20470"/>
                    <a:pt x="144441" y="21546"/>
                  </a:cubicBezTo>
                  <a:cubicBezTo>
                    <a:pt x="144539" y="22068"/>
                    <a:pt x="144637" y="22590"/>
                    <a:pt x="144669" y="23145"/>
                  </a:cubicBezTo>
                  <a:cubicBezTo>
                    <a:pt x="134786" y="23210"/>
                    <a:pt x="131165" y="36193"/>
                    <a:pt x="139418" y="41477"/>
                  </a:cubicBezTo>
                  <a:cubicBezTo>
                    <a:pt x="141106" y="42561"/>
                    <a:pt x="142942" y="43054"/>
                    <a:pt x="144737" y="43054"/>
                  </a:cubicBezTo>
                  <a:cubicBezTo>
                    <a:pt x="149912" y="43054"/>
                    <a:pt x="154749" y="38955"/>
                    <a:pt x="154749" y="33094"/>
                  </a:cubicBezTo>
                  <a:cubicBezTo>
                    <a:pt x="154749" y="29897"/>
                    <a:pt x="153249" y="27059"/>
                    <a:pt x="150932" y="25265"/>
                  </a:cubicBezTo>
                  <a:cubicBezTo>
                    <a:pt x="150965" y="24319"/>
                    <a:pt x="150965" y="23406"/>
                    <a:pt x="150867" y="22492"/>
                  </a:cubicBezTo>
                  <a:lnTo>
                    <a:pt x="150867" y="22492"/>
                  </a:lnTo>
                  <a:cubicBezTo>
                    <a:pt x="179108" y="26640"/>
                    <a:pt x="183322" y="27535"/>
                    <a:pt x="184995" y="27535"/>
                  </a:cubicBezTo>
                  <a:cubicBezTo>
                    <a:pt x="185388" y="27535"/>
                    <a:pt x="185641" y="27486"/>
                    <a:pt x="186031" y="27418"/>
                  </a:cubicBezTo>
                  <a:lnTo>
                    <a:pt x="205962" y="53481"/>
                  </a:lnTo>
                  <a:lnTo>
                    <a:pt x="191316" y="64702"/>
                  </a:lnTo>
                  <a:lnTo>
                    <a:pt x="178986" y="48588"/>
                  </a:lnTo>
                  <a:cubicBezTo>
                    <a:pt x="174575" y="42791"/>
                    <a:pt x="168271" y="39888"/>
                    <a:pt x="162329" y="39888"/>
                  </a:cubicBezTo>
                  <a:cubicBezTo>
                    <a:pt x="159042" y="39888"/>
                    <a:pt x="155867" y="40776"/>
                    <a:pt x="153183" y="42554"/>
                  </a:cubicBezTo>
                  <a:cubicBezTo>
                    <a:pt x="151748" y="43499"/>
                    <a:pt x="151357" y="45424"/>
                    <a:pt x="152303" y="46859"/>
                  </a:cubicBezTo>
                  <a:cubicBezTo>
                    <a:pt x="152900" y="47766"/>
                    <a:pt x="153887" y="48256"/>
                    <a:pt x="154895" y="48256"/>
                  </a:cubicBezTo>
                  <a:cubicBezTo>
                    <a:pt x="155484" y="48256"/>
                    <a:pt x="156079" y="48089"/>
                    <a:pt x="156608" y="47740"/>
                  </a:cubicBezTo>
                  <a:cubicBezTo>
                    <a:pt x="158227" y="46672"/>
                    <a:pt x="160214" y="46119"/>
                    <a:pt x="162326" y="46119"/>
                  </a:cubicBezTo>
                  <a:cubicBezTo>
                    <a:pt x="166342" y="46119"/>
                    <a:pt x="170811" y="48118"/>
                    <a:pt x="174060" y="52372"/>
                  </a:cubicBezTo>
                  <a:lnTo>
                    <a:pt x="186358" y="68486"/>
                  </a:lnTo>
                  <a:cubicBezTo>
                    <a:pt x="186031" y="68715"/>
                    <a:pt x="168417" y="82187"/>
                    <a:pt x="167797" y="82676"/>
                  </a:cubicBezTo>
                  <a:lnTo>
                    <a:pt x="155499" y="66562"/>
                  </a:lnTo>
                  <a:cubicBezTo>
                    <a:pt x="152955" y="63267"/>
                    <a:pt x="151846" y="59385"/>
                    <a:pt x="152139" y="55862"/>
                  </a:cubicBezTo>
                  <a:cubicBezTo>
                    <a:pt x="152270" y="54166"/>
                    <a:pt x="150965" y="52666"/>
                    <a:pt x="149269" y="52535"/>
                  </a:cubicBezTo>
                  <a:cubicBezTo>
                    <a:pt x="149187" y="52529"/>
                    <a:pt x="149106" y="52526"/>
                    <a:pt x="149025" y="52526"/>
                  </a:cubicBezTo>
                  <a:cubicBezTo>
                    <a:pt x="147401" y="52526"/>
                    <a:pt x="146033" y="53759"/>
                    <a:pt x="145909" y="55406"/>
                  </a:cubicBezTo>
                  <a:cubicBezTo>
                    <a:pt x="145518" y="60592"/>
                    <a:pt x="147181" y="65975"/>
                    <a:pt x="150541" y="70346"/>
                  </a:cubicBezTo>
                  <a:lnTo>
                    <a:pt x="162871" y="86460"/>
                  </a:lnTo>
                  <a:lnTo>
                    <a:pt x="148225" y="97648"/>
                  </a:lnTo>
                  <a:lnTo>
                    <a:pt x="128294" y="71585"/>
                  </a:lnTo>
                  <a:cubicBezTo>
                    <a:pt x="129012" y="69987"/>
                    <a:pt x="128425" y="73510"/>
                    <a:pt x="134623" y="20046"/>
                  </a:cubicBezTo>
                  <a:close/>
                  <a:moveTo>
                    <a:pt x="67774" y="6228"/>
                  </a:moveTo>
                  <a:cubicBezTo>
                    <a:pt x="76625" y="6228"/>
                    <a:pt x="85592" y="9637"/>
                    <a:pt x="92543" y="17077"/>
                  </a:cubicBezTo>
                  <a:cubicBezTo>
                    <a:pt x="87944" y="18904"/>
                    <a:pt x="83572" y="20763"/>
                    <a:pt x="79789" y="22427"/>
                  </a:cubicBezTo>
                  <a:cubicBezTo>
                    <a:pt x="79625" y="22329"/>
                    <a:pt x="76461" y="18904"/>
                    <a:pt x="70688" y="18611"/>
                  </a:cubicBezTo>
                  <a:cubicBezTo>
                    <a:pt x="70627" y="18607"/>
                    <a:pt x="70566" y="18605"/>
                    <a:pt x="70505" y="18605"/>
                  </a:cubicBezTo>
                  <a:cubicBezTo>
                    <a:pt x="68857" y="18605"/>
                    <a:pt x="67487" y="19879"/>
                    <a:pt x="67393" y="21546"/>
                  </a:cubicBezTo>
                  <a:cubicBezTo>
                    <a:pt x="67295" y="23275"/>
                    <a:pt x="68633" y="24743"/>
                    <a:pt x="70329" y="24808"/>
                  </a:cubicBezTo>
                  <a:cubicBezTo>
                    <a:pt x="71340" y="24874"/>
                    <a:pt x="72319" y="25102"/>
                    <a:pt x="73232" y="25526"/>
                  </a:cubicBezTo>
                  <a:cubicBezTo>
                    <a:pt x="71666" y="26276"/>
                    <a:pt x="70329" y="26994"/>
                    <a:pt x="69252" y="27581"/>
                  </a:cubicBezTo>
                  <a:cubicBezTo>
                    <a:pt x="67263" y="28723"/>
                    <a:pt x="66153" y="30810"/>
                    <a:pt x="66317" y="33094"/>
                  </a:cubicBezTo>
                  <a:cubicBezTo>
                    <a:pt x="66545" y="35899"/>
                    <a:pt x="68796" y="37987"/>
                    <a:pt x="70753" y="38248"/>
                  </a:cubicBezTo>
                  <a:cubicBezTo>
                    <a:pt x="71079" y="38280"/>
                    <a:pt x="73069" y="38574"/>
                    <a:pt x="76200" y="38965"/>
                  </a:cubicBezTo>
                  <a:cubicBezTo>
                    <a:pt x="74430" y="40945"/>
                    <a:pt x="72167" y="41823"/>
                    <a:pt x="69944" y="41823"/>
                  </a:cubicBezTo>
                  <a:cubicBezTo>
                    <a:pt x="65573" y="41823"/>
                    <a:pt x="61358" y="38425"/>
                    <a:pt x="61358" y="33322"/>
                  </a:cubicBezTo>
                  <a:cubicBezTo>
                    <a:pt x="61358" y="31691"/>
                    <a:pt x="61848" y="30125"/>
                    <a:pt x="62631" y="28853"/>
                  </a:cubicBezTo>
                  <a:cubicBezTo>
                    <a:pt x="63544" y="27385"/>
                    <a:pt x="63087" y="25461"/>
                    <a:pt x="61619" y="24547"/>
                  </a:cubicBezTo>
                  <a:cubicBezTo>
                    <a:pt x="61115" y="24245"/>
                    <a:pt x="60556" y="24100"/>
                    <a:pt x="60005" y="24100"/>
                  </a:cubicBezTo>
                  <a:cubicBezTo>
                    <a:pt x="58952" y="24100"/>
                    <a:pt x="57924" y="24628"/>
                    <a:pt x="57346" y="25591"/>
                  </a:cubicBezTo>
                  <a:cubicBezTo>
                    <a:pt x="51279" y="35377"/>
                    <a:pt x="58423" y="48034"/>
                    <a:pt x="69872" y="48034"/>
                  </a:cubicBezTo>
                  <a:cubicBezTo>
                    <a:pt x="80408" y="48034"/>
                    <a:pt x="87552" y="37269"/>
                    <a:pt x="83442" y="27614"/>
                  </a:cubicBezTo>
                  <a:cubicBezTo>
                    <a:pt x="87324" y="25885"/>
                    <a:pt x="91793" y="24025"/>
                    <a:pt x="96490" y="22199"/>
                  </a:cubicBezTo>
                  <a:cubicBezTo>
                    <a:pt x="102329" y="31430"/>
                    <a:pt x="103307" y="42129"/>
                    <a:pt x="99948" y="51818"/>
                  </a:cubicBezTo>
                  <a:cubicBezTo>
                    <a:pt x="99556" y="52959"/>
                    <a:pt x="99850" y="54231"/>
                    <a:pt x="100731" y="55080"/>
                  </a:cubicBezTo>
                  <a:cubicBezTo>
                    <a:pt x="107254" y="61473"/>
                    <a:pt x="109799" y="70933"/>
                    <a:pt x="107385" y="79740"/>
                  </a:cubicBezTo>
                  <a:cubicBezTo>
                    <a:pt x="104344" y="90818"/>
                    <a:pt x="93912" y="98145"/>
                    <a:pt x="82750" y="98145"/>
                  </a:cubicBezTo>
                  <a:cubicBezTo>
                    <a:pt x="80502" y="98145"/>
                    <a:pt x="78225" y="97848"/>
                    <a:pt x="75972" y="97224"/>
                  </a:cubicBezTo>
                  <a:cubicBezTo>
                    <a:pt x="52681" y="90831"/>
                    <a:pt x="62141" y="93441"/>
                    <a:pt x="39046" y="87047"/>
                  </a:cubicBezTo>
                  <a:cubicBezTo>
                    <a:pt x="34773" y="85286"/>
                    <a:pt x="22932" y="85220"/>
                    <a:pt x="15821" y="72955"/>
                  </a:cubicBezTo>
                  <a:cubicBezTo>
                    <a:pt x="7112" y="58015"/>
                    <a:pt x="15593" y="39911"/>
                    <a:pt x="31576" y="36030"/>
                  </a:cubicBezTo>
                  <a:cubicBezTo>
                    <a:pt x="32718" y="35736"/>
                    <a:pt x="33631" y="34823"/>
                    <a:pt x="33892" y="33648"/>
                  </a:cubicBezTo>
                  <a:cubicBezTo>
                    <a:pt x="37469" y="16445"/>
                    <a:pt x="52449" y="6228"/>
                    <a:pt x="67774" y="6228"/>
                  </a:cubicBezTo>
                  <a:close/>
                  <a:moveTo>
                    <a:pt x="43385" y="94713"/>
                  </a:moveTo>
                  <a:lnTo>
                    <a:pt x="48930" y="96246"/>
                  </a:lnTo>
                  <a:lnTo>
                    <a:pt x="33207" y="153396"/>
                  </a:lnTo>
                  <a:cubicBezTo>
                    <a:pt x="32653" y="155386"/>
                    <a:pt x="34153" y="157343"/>
                    <a:pt x="36208" y="157343"/>
                  </a:cubicBezTo>
                  <a:cubicBezTo>
                    <a:pt x="37578" y="157343"/>
                    <a:pt x="38851" y="156429"/>
                    <a:pt x="39209" y="155059"/>
                  </a:cubicBezTo>
                  <a:cubicBezTo>
                    <a:pt x="41199" y="147785"/>
                    <a:pt x="53138" y="104499"/>
                    <a:pt x="54965" y="97909"/>
                  </a:cubicBezTo>
                  <a:lnTo>
                    <a:pt x="59499" y="99149"/>
                  </a:lnTo>
                  <a:lnTo>
                    <a:pt x="37089" y="180536"/>
                  </a:lnTo>
                  <a:cubicBezTo>
                    <a:pt x="36078" y="184254"/>
                    <a:pt x="33534" y="187125"/>
                    <a:pt x="30011" y="188527"/>
                  </a:cubicBezTo>
                  <a:lnTo>
                    <a:pt x="35915" y="167064"/>
                  </a:lnTo>
                  <a:cubicBezTo>
                    <a:pt x="36372" y="165400"/>
                    <a:pt x="35393" y="163671"/>
                    <a:pt x="33729" y="163214"/>
                  </a:cubicBezTo>
                  <a:cubicBezTo>
                    <a:pt x="33453" y="163138"/>
                    <a:pt x="33175" y="163102"/>
                    <a:pt x="32902" y="163102"/>
                  </a:cubicBezTo>
                  <a:cubicBezTo>
                    <a:pt x="31536" y="163102"/>
                    <a:pt x="30294" y="164013"/>
                    <a:pt x="29913" y="165400"/>
                  </a:cubicBezTo>
                  <a:lnTo>
                    <a:pt x="23356" y="189212"/>
                  </a:lnTo>
                  <a:cubicBezTo>
                    <a:pt x="20062" y="188658"/>
                    <a:pt x="17256" y="186799"/>
                    <a:pt x="15364" y="183928"/>
                  </a:cubicBezTo>
                  <a:lnTo>
                    <a:pt x="10373" y="176328"/>
                  </a:lnTo>
                  <a:lnTo>
                    <a:pt x="18594" y="172217"/>
                  </a:lnTo>
                  <a:cubicBezTo>
                    <a:pt x="20616" y="171239"/>
                    <a:pt x="21856" y="169216"/>
                    <a:pt x="21856" y="166966"/>
                  </a:cubicBezTo>
                  <a:cubicBezTo>
                    <a:pt x="21856" y="164193"/>
                    <a:pt x="20355" y="163377"/>
                    <a:pt x="15951" y="156071"/>
                  </a:cubicBezTo>
                  <a:lnTo>
                    <a:pt x="24172" y="151993"/>
                  </a:lnTo>
                  <a:cubicBezTo>
                    <a:pt x="26162" y="150982"/>
                    <a:pt x="27401" y="148992"/>
                    <a:pt x="27401" y="146741"/>
                  </a:cubicBezTo>
                  <a:cubicBezTo>
                    <a:pt x="27401" y="143936"/>
                    <a:pt x="25835" y="143023"/>
                    <a:pt x="21497" y="135846"/>
                  </a:cubicBezTo>
                  <a:lnTo>
                    <a:pt x="29750" y="131736"/>
                  </a:lnTo>
                  <a:cubicBezTo>
                    <a:pt x="31740" y="130758"/>
                    <a:pt x="32979" y="128735"/>
                    <a:pt x="32979" y="126517"/>
                  </a:cubicBezTo>
                  <a:cubicBezTo>
                    <a:pt x="32979" y="123679"/>
                    <a:pt x="31446" y="122831"/>
                    <a:pt x="27075" y="115622"/>
                  </a:cubicBezTo>
                  <a:lnTo>
                    <a:pt x="36959" y="110696"/>
                  </a:lnTo>
                  <a:cubicBezTo>
                    <a:pt x="38459" y="109946"/>
                    <a:pt x="39568" y="108609"/>
                    <a:pt x="39992" y="107010"/>
                  </a:cubicBezTo>
                  <a:lnTo>
                    <a:pt x="43385" y="94713"/>
                  </a:lnTo>
                  <a:close/>
                  <a:moveTo>
                    <a:pt x="67813" y="1"/>
                  </a:moveTo>
                  <a:cubicBezTo>
                    <a:pt x="50357" y="1"/>
                    <a:pt x="33173" y="11116"/>
                    <a:pt x="28217" y="30484"/>
                  </a:cubicBezTo>
                  <a:cubicBezTo>
                    <a:pt x="9395" y="36323"/>
                    <a:pt x="0" y="58178"/>
                    <a:pt x="10439" y="76087"/>
                  </a:cubicBezTo>
                  <a:cubicBezTo>
                    <a:pt x="19116" y="90994"/>
                    <a:pt x="33501" y="91418"/>
                    <a:pt x="37383" y="93082"/>
                  </a:cubicBezTo>
                  <a:lnTo>
                    <a:pt x="34056" y="105184"/>
                  </a:lnTo>
                  <a:lnTo>
                    <a:pt x="23911" y="110207"/>
                  </a:lnTo>
                  <a:cubicBezTo>
                    <a:pt x="21921" y="111218"/>
                    <a:pt x="20681" y="113241"/>
                    <a:pt x="20681" y="115459"/>
                  </a:cubicBezTo>
                  <a:cubicBezTo>
                    <a:pt x="20681" y="118297"/>
                    <a:pt x="22247" y="119178"/>
                    <a:pt x="26586" y="126354"/>
                  </a:cubicBezTo>
                  <a:lnTo>
                    <a:pt x="18365" y="130464"/>
                  </a:lnTo>
                  <a:cubicBezTo>
                    <a:pt x="15169" y="132030"/>
                    <a:pt x="14190" y="135977"/>
                    <a:pt x="16049" y="138847"/>
                  </a:cubicBezTo>
                  <a:lnTo>
                    <a:pt x="21008" y="146611"/>
                  </a:lnTo>
                  <a:lnTo>
                    <a:pt x="12787" y="150688"/>
                  </a:lnTo>
                  <a:cubicBezTo>
                    <a:pt x="9591" y="152287"/>
                    <a:pt x="8612" y="156266"/>
                    <a:pt x="10471" y="159104"/>
                  </a:cubicBezTo>
                  <a:lnTo>
                    <a:pt x="15430" y="166835"/>
                  </a:lnTo>
                  <a:lnTo>
                    <a:pt x="7242" y="170913"/>
                  </a:lnTo>
                  <a:cubicBezTo>
                    <a:pt x="4045" y="172511"/>
                    <a:pt x="3034" y="176458"/>
                    <a:pt x="4926" y="179361"/>
                  </a:cubicBezTo>
                  <a:lnTo>
                    <a:pt x="10145" y="187353"/>
                  </a:lnTo>
                  <a:cubicBezTo>
                    <a:pt x="13828" y="192975"/>
                    <a:pt x="19622" y="195620"/>
                    <a:pt x="25377" y="195620"/>
                  </a:cubicBezTo>
                  <a:cubicBezTo>
                    <a:pt x="33081" y="195620"/>
                    <a:pt x="40715" y="190881"/>
                    <a:pt x="43124" y="182199"/>
                  </a:cubicBezTo>
                  <a:lnTo>
                    <a:pt x="65501" y="100813"/>
                  </a:lnTo>
                  <a:cubicBezTo>
                    <a:pt x="70288" y="101995"/>
                    <a:pt x="76205" y="104378"/>
                    <a:pt x="83202" y="104378"/>
                  </a:cubicBezTo>
                  <a:cubicBezTo>
                    <a:pt x="87791" y="104378"/>
                    <a:pt x="92845" y="103353"/>
                    <a:pt x="98349" y="100291"/>
                  </a:cubicBezTo>
                  <a:cubicBezTo>
                    <a:pt x="109212" y="94289"/>
                    <a:pt x="114985" y="83198"/>
                    <a:pt x="114463" y="71650"/>
                  </a:cubicBezTo>
                  <a:lnTo>
                    <a:pt x="114463" y="71650"/>
                  </a:lnTo>
                  <a:cubicBezTo>
                    <a:pt x="116117" y="74171"/>
                    <a:pt x="118852" y="75769"/>
                    <a:pt x="121713" y="75769"/>
                  </a:cubicBezTo>
                  <a:cubicBezTo>
                    <a:pt x="122295" y="75769"/>
                    <a:pt x="122882" y="75703"/>
                    <a:pt x="123467" y="75565"/>
                  </a:cubicBezTo>
                  <a:lnTo>
                    <a:pt x="144245" y="102737"/>
                  </a:lnTo>
                  <a:cubicBezTo>
                    <a:pt x="145061" y="103781"/>
                    <a:pt x="146333" y="104368"/>
                    <a:pt x="147736" y="104368"/>
                  </a:cubicBezTo>
                  <a:cubicBezTo>
                    <a:pt x="149041" y="104368"/>
                    <a:pt x="150345" y="103879"/>
                    <a:pt x="151389" y="103096"/>
                  </a:cubicBezTo>
                  <a:cubicBezTo>
                    <a:pt x="197155" y="68095"/>
                    <a:pt x="190533" y="73118"/>
                    <a:pt x="210366" y="57950"/>
                  </a:cubicBezTo>
                  <a:cubicBezTo>
                    <a:pt x="212812" y="56091"/>
                    <a:pt x="213465" y="53024"/>
                    <a:pt x="211899" y="51002"/>
                  </a:cubicBezTo>
                  <a:lnTo>
                    <a:pt x="191120" y="23830"/>
                  </a:lnTo>
                  <a:cubicBezTo>
                    <a:pt x="193860" y="18839"/>
                    <a:pt x="190305" y="12087"/>
                    <a:pt x="184466" y="11206"/>
                  </a:cubicBezTo>
                  <a:cubicBezTo>
                    <a:pt x="183813" y="11108"/>
                    <a:pt x="186488" y="11532"/>
                    <a:pt x="127968" y="2692"/>
                  </a:cubicBezTo>
                  <a:cubicBezTo>
                    <a:pt x="127584" y="2637"/>
                    <a:pt x="127204" y="2610"/>
                    <a:pt x="126830" y="2610"/>
                  </a:cubicBezTo>
                  <a:cubicBezTo>
                    <a:pt x="123653" y="2610"/>
                    <a:pt x="120939" y="4546"/>
                    <a:pt x="119976" y="7552"/>
                  </a:cubicBezTo>
                  <a:cubicBezTo>
                    <a:pt x="113289" y="9444"/>
                    <a:pt x="105884" y="11989"/>
                    <a:pt x="98741" y="14664"/>
                  </a:cubicBezTo>
                  <a:cubicBezTo>
                    <a:pt x="90462" y="4632"/>
                    <a:pt x="79081" y="1"/>
                    <a:pt x="678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4" name="Google Shape;1904;p71"/>
            <p:cNvSpPr/>
            <p:nvPr/>
          </p:nvSpPr>
          <p:spPr>
            <a:xfrm>
              <a:off x="4456675" y="903550"/>
              <a:ext cx="25" cy="25"/>
            </a:xfrm>
            <a:custGeom>
              <a:avLst/>
              <a:gdLst/>
              <a:ahLst/>
              <a:cxnLst/>
              <a:rect l="l" t="t" r="r" b="b"/>
              <a:pathLst>
                <a:path w="1" h="1" extrusionOk="0">
                  <a:moveTo>
                    <a:pt x="1" y="1"/>
                  </a:moveTo>
                  <a:lnTo>
                    <a:pt x="1"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5" name="Google Shape;1905;p71"/>
            <p:cNvSpPr/>
            <p:nvPr/>
          </p:nvSpPr>
          <p:spPr>
            <a:xfrm>
              <a:off x="4460750" y="904375"/>
              <a:ext cx="25" cy="25"/>
            </a:xfrm>
            <a:custGeom>
              <a:avLst/>
              <a:gdLst/>
              <a:ahLst/>
              <a:cxnLst/>
              <a:rect l="l" t="t" r="r" b="b"/>
              <a:pathLst>
                <a:path w="1" h="1" extrusionOk="0">
                  <a:moveTo>
                    <a:pt x="1" y="0"/>
                  </a:moveTo>
                  <a:cubicBezTo>
                    <a:pt x="1" y="0"/>
                    <a:pt x="1" y="0"/>
                    <a:pt x="1" y="0"/>
                  </a:cubicBezTo>
                  <a:cubicBezTo>
                    <a:pt x="1" y="0"/>
                    <a:pt x="1" y="0"/>
                    <a:pt x="1" y="0"/>
                  </a:cubicBezTo>
                  <a:cubicBezTo>
                    <a:pt x="1" y="0"/>
                    <a:pt x="1"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6" name="Google Shape;1906;p71"/>
            <p:cNvSpPr/>
            <p:nvPr/>
          </p:nvSpPr>
          <p:spPr>
            <a:xfrm>
              <a:off x="4459950" y="904375"/>
              <a:ext cx="825" cy="25"/>
            </a:xfrm>
            <a:custGeom>
              <a:avLst/>
              <a:gdLst/>
              <a:ahLst/>
              <a:cxnLst/>
              <a:rect l="l" t="t" r="r" b="b"/>
              <a:pathLst>
                <a:path w="33" h="1" extrusionOk="0">
                  <a:moveTo>
                    <a:pt x="0" y="0"/>
                  </a:moveTo>
                  <a:cubicBezTo>
                    <a:pt x="0" y="0"/>
                    <a:pt x="33" y="0"/>
                    <a:pt x="33" y="0"/>
                  </a:cubicBezTo>
                  <a:cubicBezTo>
                    <a:pt x="33" y="0"/>
                    <a:pt x="33" y="0"/>
                    <a:pt x="33" y="0"/>
                  </a:cubicBezTo>
                  <a:cubicBezTo>
                    <a:pt x="0" y="0"/>
                    <a:pt x="0"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7" name="Google Shape;1907;p71"/>
            <p:cNvSpPr/>
            <p:nvPr/>
          </p:nvSpPr>
          <p:spPr>
            <a:xfrm>
              <a:off x="4457500" y="903550"/>
              <a:ext cx="25" cy="25"/>
            </a:xfrm>
            <a:custGeom>
              <a:avLst/>
              <a:gdLst/>
              <a:ahLst/>
              <a:cxnLst/>
              <a:rect l="l" t="t" r="r" b="b"/>
              <a:pathLst>
                <a:path w="1" h="1" extrusionOk="0">
                  <a:moveTo>
                    <a:pt x="0" y="1"/>
                  </a:moveTo>
                  <a:cubicBezTo>
                    <a:pt x="0" y="1"/>
                    <a:pt x="0" y="1"/>
                    <a:pt x="0" y="1"/>
                  </a:cubicBezTo>
                  <a:cubicBezTo>
                    <a:pt x="0" y="1"/>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8" name="Google Shape;1908;p71"/>
            <p:cNvSpPr/>
            <p:nvPr/>
          </p:nvSpPr>
          <p:spPr>
            <a:xfrm>
              <a:off x="4456675" y="903550"/>
              <a:ext cx="850" cy="25"/>
            </a:xfrm>
            <a:custGeom>
              <a:avLst/>
              <a:gdLst/>
              <a:ahLst/>
              <a:cxnLst/>
              <a:rect l="l" t="t" r="r" b="b"/>
              <a:pathLst>
                <a:path w="34" h="1" extrusionOk="0">
                  <a:moveTo>
                    <a:pt x="33" y="1"/>
                  </a:moveTo>
                  <a:cubicBezTo>
                    <a:pt x="1" y="1"/>
                    <a:pt x="1" y="1"/>
                    <a:pt x="1" y="1"/>
                  </a:cubicBezTo>
                  <a:cubicBezTo>
                    <a:pt x="1" y="1"/>
                    <a:pt x="1" y="1"/>
                    <a:pt x="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18" name="Google Shape;1918;p71"/>
          <p:cNvGrpSpPr/>
          <p:nvPr/>
        </p:nvGrpSpPr>
        <p:grpSpPr>
          <a:xfrm>
            <a:off x="8074134" y="3413400"/>
            <a:ext cx="486100" cy="1193550"/>
            <a:chOff x="8255228" y="345697"/>
            <a:chExt cx="486100" cy="1193550"/>
          </a:xfrm>
        </p:grpSpPr>
        <p:grpSp>
          <p:nvGrpSpPr>
            <p:cNvPr id="1919" name="Google Shape;1919;p71"/>
            <p:cNvGrpSpPr/>
            <p:nvPr/>
          </p:nvGrpSpPr>
          <p:grpSpPr>
            <a:xfrm rot="-5400000">
              <a:off x="8041690" y="839610"/>
              <a:ext cx="1193550" cy="205725"/>
              <a:chOff x="250425" y="4752475"/>
              <a:chExt cx="1193550" cy="205725"/>
            </a:xfrm>
          </p:grpSpPr>
          <p:grpSp>
            <p:nvGrpSpPr>
              <p:cNvPr id="1920" name="Google Shape;1920;p71"/>
              <p:cNvGrpSpPr/>
              <p:nvPr/>
            </p:nvGrpSpPr>
            <p:grpSpPr>
              <a:xfrm>
                <a:off x="250425" y="4890100"/>
                <a:ext cx="1193550" cy="68100"/>
                <a:chOff x="557300" y="431950"/>
                <a:chExt cx="1193550" cy="68100"/>
              </a:xfrm>
            </p:grpSpPr>
            <p:sp>
              <p:nvSpPr>
                <p:cNvPr id="1921" name="Google Shape;1921;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2" name="Google Shape;1922;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3" name="Google Shape;1923;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4" name="Google Shape;1924;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5" name="Google Shape;1925;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6" name="Google Shape;1926;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7" name="Google Shape;1927;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28" name="Google Shape;1928;p71"/>
              <p:cNvGrpSpPr/>
              <p:nvPr/>
            </p:nvGrpSpPr>
            <p:grpSpPr>
              <a:xfrm>
                <a:off x="250425" y="4752475"/>
                <a:ext cx="1193550" cy="68100"/>
                <a:chOff x="557300" y="431950"/>
                <a:chExt cx="1193550" cy="68100"/>
              </a:xfrm>
            </p:grpSpPr>
            <p:sp>
              <p:nvSpPr>
                <p:cNvPr id="1929" name="Google Shape;1929;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0" name="Google Shape;1930;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1" name="Google Shape;1931;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2" name="Google Shape;1932;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3" name="Google Shape;1933;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4" name="Google Shape;1934;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5" name="Google Shape;1935;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936" name="Google Shape;1936;p71"/>
            <p:cNvGrpSpPr/>
            <p:nvPr/>
          </p:nvGrpSpPr>
          <p:grpSpPr>
            <a:xfrm rot="-5400000">
              <a:off x="7761315" y="839610"/>
              <a:ext cx="1193550" cy="205725"/>
              <a:chOff x="250425" y="4752475"/>
              <a:chExt cx="1193550" cy="205725"/>
            </a:xfrm>
          </p:grpSpPr>
          <p:grpSp>
            <p:nvGrpSpPr>
              <p:cNvPr id="1937" name="Google Shape;1937;p71"/>
              <p:cNvGrpSpPr/>
              <p:nvPr/>
            </p:nvGrpSpPr>
            <p:grpSpPr>
              <a:xfrm>
                <a:off x="250425" y="4890100"/>
                <a:ext cx="1193550" cy="68100"/>
                <a:chOff x="557300" y="431950"/>
                <a:chExt cx="1193550" cy="68100"/>
              </a:xfrm>
            </p:grpSpPr>
            <p:sp>
              <p:nvSpPr>
                <p:cNvPr id="1938" name="Google Shape;1938;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9" name="Google Shape;1939;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0" name="Google Shape;1940;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1" name="Google Shape;1941;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2" name="Google Shape;1942;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3" name="Google Shape;1943;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4" name="Google Shape;1944;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45" name="Google Shape;1945;p71"/>
              <p:cNvGrpSpPr/>
              <p:nvPr/>
            </p:nvGrpSpPr>
            <p:grpSpPr>
              <a:xfrm>
                <a:off x="250425" y="4752475"/>
                <a:ext cx="1193550" cy="68100"/>
                <a:chOff x="557300" y="431950"/>
                <a:chExt cx="1193550" cy="68100"/>
              </a:xfrm>
            </p:grpSpPr>
            <p:sp>
              <p:nvSpPr>
                <p:cNvPr id="1946" name="Google Shape;1946;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7" name="Google Shape;1947;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8" name="Google Shape;1948;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9" name="Google Shape;1949;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0" name="Google Shape;1950;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1" name="Google Shape;1951;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2" name="Google Shape;1952;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3489" y="9689"/>
            <a:ext cx="1848969" cy="201956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2458" y="9689"/>
            <a:ext cx="1881542" cy="2019567"/>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3" y="2148732"/>
            <a:ext cx="4623762" cy="2994768"/>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8329" y="2148731"/>
            <a:ext cx="4525672" cy="29857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85"/>
                                        </p:tgtEl>
                                        <p:attrNameLst>
                                          <p:attrName>style.visibility</p:attrName>
                                        </p:attrNameLst>
                                      </p:cBhvr>
                                      <p:to>
                                        <p:strVal val="visible"/>
                                      </p:to>
                                    </p:set>
                                    <p:animEffect transition="in" filter="fade">
                                      <p:cBhvr>
                                        <p:cTn id="7" dur="1000"/>
                                        <p:tgtEl>
                                          <p:spTgt spid="18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81"/>
        <p:cNvGrpSpPr/>
        <p:nvPr/>
      </p:nvGrpSpPr>
      <p:grpSpPr>
        <a:xfrm>
          <a:off x="0" y="0"/>
          <a:ext cx="0" cy="0"/>
          <a:chOff x="0" y="0"/>
          <a:chExt cx="0" cy="0"/>
        </a:xfrm>
      </p:grpSpPr>
      <p:sp>
        <p:nvSpPr>
          <p:cNvPr id="1986" name="Google Shape;1986;p73"/>
          <p:cNvSpPr txBox="1">
            <a:spLocks noGrp="1"/>
          </p:cNvSpPr>
          <p:nvPr>
            <p:ph type="title" idx="6"/>
          </p:nvPr>
        </p:nvSpPr>
        <p:spPr>
          <a:xfrm>
            <a:off x="0" y="25147"/>
            <a:ext cx="493526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Gradient Boosting</a:t>
            </a:r>
            <a:endParaRPr dirty="0"/>
          </a:p>
        </p:txBody>
      </p:sp>
      <p:cxnSp>
        <p:nvCxnSpPr>
          <p:cNvPr id="1993" name="Google Shape;1993;p73"/>
          <p:cNvCxnSpPr/>
          <p:nvPr/>
        </p:nvCxnSpPr>
        <p:spPr>
          <a:xfrm flipV="1">
            <a:off x="-143207" y="464370"/>
            <a:ext cx="4886192" cy="28075"/>
          </a:xfrm>
          <a:prstGeom prst="straightConnector1">
            <a:avLst/>
          </a:prstGeom>
          <a:noFill/>
          <a:ln w="9525" cap="flat" cmpd="sng">
            <a:solidFill>
              <a:schemeClr val="accent1"/>
            </a:solidFill>
            <a:prstDash val="solid"/>
            <a:round/>
            <a:headEnd type="none" w="med" len="med"/>
            <a:tailEnd type="none" w="med" len="med"/>
          </a:ln>
        </p:spPr>
      </p:cxnSp>
      <p:cxnSp>
        <p:nvCxnSpPr>
          <p:cNvPr id="1994" name="Google Shape;1994;p73"/>
          <p:cNvCxnSpPr/>
          <p:nvPr/>
        </p:nvCxnSpPr>
        <p:spPr>
          <a:xfrm rot="5400000">
            <a:off x="7378426" y="1404450"/>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1995" name="Google Shape;1995;p73"/>
          <p:cNvGrpSpPr/>
          <p:nvPr/>
        </p:nvGrpSpPr>
        <p:grpSpPr>
          <a:xfrm flipH="1">
            <a:off x="8070374" y="3656565"/>
            <a:ext cx="486100" cy="1193550"/>
            <a:chOff x="8255228" y="345697"/>
            <a:chExt cx="486100" cy="1193550"/>
          </a:xfrm>
        </p:grpSpPr>
        <p:grpSp>
          <p:nvGrpSpPr>
            <p:cNvPr id="1996" name="Google Shape;1996;p73"/>
            <p:cNvGrpSpPr/>
            <p:nvPr/>
          </p:nvGrpSpPr>
          <p:grpSpPr>
            <a:xfrm rot="-5400000">
              <a:off x="8041690" y="839610"/>
              <a:ext cx="1193550" cy="205725"/>
              <a:chOff x="250425" y="4752475"/>
              <a:chExt cx="1193550" cy="205725"/>
            </a:xfrm>
          </p:grpSpPr>
          <p:grpSp>
            <p:nvGrpSpPr>
              <p:cNvPr id="1997" name="Google Shape;1997;p73"/>
              <p:cNvGrpSpPr/>
              <p:nvPr/>
            </p:nvGrpSpPr>
            <p:grpSpPr>
              <a:xfrm>
                <a:off x="250425" y="4890100"/>
                <a:ext cx="1193550" cy="68100"/>
                <a:chOff x="557300" y="431950"/>
                <a:chExt cx="1193550" cy="68100"/>
              </a:xfrm>
            </p:grpSpPr>
            <p:sp>
              <p:nvSpPr>
                <p:cNvPr id="1998" name="Google Shape;1998;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9" name="Google Shape;1999;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0" name="Google Shape;2000;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1" name="Google Shape;2001;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2" name="Google Shape;2002;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3" name="Google Shape;2003;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4" name="Google Shape;2004;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05" name="Google Shape;2005;p73"/>
              <p:cNvGrpSpPr/>
              <p:nvPr/>
            </p:nvGrpSpPr>
            <p:grpSpPr>
              <a:xfrm>
                <a:off x="250425" y="4752475"/>
                <a:ext cx="1193550" cy="68100"/>
                <a:chOff x="557300" y="431950"/>
                <a:chExt cx="1193550" cy="68100"/>
              </a:xfrm>
            </p:grpSpPr>
            <p:sp>
              <p:nvSpPr>
                <p:cNvPr id="2006" name="Google Shape;2006;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7" name="Google Shape;2007;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8" name="Google Shape;2008;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9" name="Google Shape;2009;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0" name="Google Shape;2010;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1" name="Google Shape;2011;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2" name="Google Shape;2012;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013" name="Google Shape;2013;p73"/>
            <p:cNvGrpSpPr/>
            <p:nvPr/>
          </p:nvGrpSpPr>
          <p:grpSpPr>
            <a:xfrm rot="-5400000">
              <a:off x="7761315" y="839610"/>
              <a:ext cx="1193550" cy="205725"/>
              <a:chOff x="250425" y="4752475"/>
              <a:chExt cx="1193550" cy="205725"/>
            </a:xfrm>
          </p:grpSpPr>
          <p:grpSp>
            <p:nvGrpSpPr>
              <p:cNvPr id="2014" name="Google Shape;2014;p73"/>
              <p:cNvGrpSpPr/>
              <p:nvPr/>
            </p:nvGrpSpPr>
            <p:grpSpPr>
              <a:xfrm>
                <a:off x="250425" y="4890100"/>
                <a:ext cx="1193550" cy="68100"/>
                <a:chOff x="557300" y="431950"/>
                <a:chExt cx="1193550" cy="68100"/>
              </a:xfrm>
            </p:grpSpPr>
            <p:sp>
              <p:nvSpPr>
                <p:cNvPr id="2015" name="Google Shape;2015;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6" name="Google Shape;2016;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7" name="Google Shape;2017;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8" name="Google Shape;2018;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9" name="Google Shape;2019;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0" name="Google Shape;2020;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1" name="Google Shape;2021;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22" name="Google Shape;2022;p73"/>
              <p:cNvGrpSpPr/>
              <p:nvPr/>
            </p:nvGrpSpPr>
            <p:grpSpPr>
              <a:xfrm>
                <a:off x="250425" y="4752475"/>
                <a:ext cx="1193550" cy="68100"/>
                <a:chOff x="557300" y="431950"/>
                <a:chExt cx="1193550" cy="68100"/>
              </a:xfrm>
            </p:grpSpPr>
            <p:sp>
              <p:nvSpPr>
                <p:cNvPr id="2023" name="Google Shape;2023;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4" name="Google Shape;2024;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5" name="Google Shape;2025;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6" name="Google Shape;2026;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7" name="Google Shape;2027;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8" name="Google Shape;2028;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9" name="Google Shape;2029;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11" name="TextBox 10"/>
          <p:cNvSpPr txBox="1"/>
          <p:nvPr/>
        </p:nvSpPr>
        <p:spPr>
          <a:xfrm>
            <a:off x="0" y="492445"/>
            <a:ext cx="4118517" cy="292388"/>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endParaRPr lang="en-US" sz="1300" dirty="0" smtClean="0">
              <a:solidFill>
                <a:schemeClr val="accent3"/>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2606" y="1342128"/>
            <a:ext cx="4510270" cy="3507988"/>
          </a:xfrm>
          <a:prstGeom prst="rect">
            <a:avLst/>
          </a:prstGeom>
        </p:spPr>
      </p:pic>
      <p:sp>
        <p:nvSpPr>
          <p:cNvPr id="76" name="TextBox 75"/>
          <p:cNvSpPr txBox="1"/>
          <p:nvPr/>
        </p:nvSpPr>
        <p:spPr>
          <a:xfrm>
            <a:off x="6566440" y="4846480"/>
            <a:ext cx="3283120" cy="246221"/>
          </a:xfrm>
          <a:prstGeom prst="rect">
            <a:avLst/>
          </a:prstGeom>
          <a:noFill/>
        </p:spPr>
        <p:txBody>
          <a:bodyPr wrap="square" rtlCol="0">
            <a:spAutoFit/>
          </a:bodyPr>
          <a:lstStyle/>
          <a:p>
            <a:r>
              <a:rPr lang="en-US" sz="1000" dirty="0" smtClean="0">
                <a:solidFill>
                  <a:schemeClr val="accent3"/>
                </a:solidFill>
                <a:latin typeface="Source Sans Pro"/>
              </a:rPr>
              <a:t>(Image Created Via Stable Diffusion)</a:t>
            </a:r>
            <a:endParaRPr lang="en-US" sz="1000" dirty="0">
              <a:solidFill>
                <a:schemeClr val="accent3"/>
              </a:solidFill>
              <a:latin typeface="Source Sans Pro"/>
            </a:endParaRPr>
          </a:p>
        </p:txBody>
      </p:sp>
      <p:sp>
        <p:nvSpPr>
          <p:cNvPr id="3" name="TextBox 2"/>
          <p:cNvSpPr txBox="1"/>
          <p:nvPr/>
        </p:nvSpPr>
        <p:spPr>
          <a:xfrm>
            <a:off x="65314" y="514747"/>
            <a:ext cx="3937519" cy="2677656"/>
          </a:xfrm>
          <a:prstGeom prst="rect">
            <a:avLst/>
          </a:prstGeom>
          <a:noFill/>
        </p:spPr>
        <p:txBody>
          <a:bodyPr wrap="square" rtlCol="0">
            <a:spAutoFit/>
          </a:bodyPr>
          <a:lstStyle/>
          <a:p>
            <a:pPr marL="285750" indent="-285750">
              <a:buClr>
                <a:schemeClr val="accent1"/>
              </a:buClr>
              <a:buSzPct val="114000"/>
              <a:buFont typeface="Arial" panose="020B0604020202020204" pitchFamily="34" charset="0"/>
              <a:buChar char="●"/>
            </a:pPr>
            <a:r>
              <a:rPr lang="en-US" dirty="0">
                <a:solidFill>
                  <a:schemeClr val="bg2"/>
                </a:solidFill>
                <a:latin typeface="+mj-lt"/>
              </a:rPr>
              <a:t>Gradient boosting combines weaker models (usually decision trees), and adds said models sequentially, where each "addition" tries to make up for the errors made by the previous ones. The final prediction is an aggregate sum of the individual predictions. </a:t>
            </a:r>
            <a:endParaRPr lang="en-US" dirty="0" smtClean="0">
              <a:solidFill>
                <a:schemeClr val="bg2"/>
              </a:solidFill>
              <a:latin typeface="+mj-lt"/>
            </a:endParaRPr>
          </a:p>
          <a:p>
            <a:pPr marL="285750" indent="-285750">
              <a:buClr>
                <a:schemeClr val="accent1"/>
              </a:buClr>
              <a:buSzPct val="114000"/>
              <a:buFont typeface="Arial" panose="020B0604020202020204" pitchFamily="34" charset="0"/>
              <a:buChar char="●"/>
            </a:pPr>
            <a:endParaRPr lang="en-US" dirty="0">
              <a:solidFill>
                <a:schemeClr val="bg2"/>
              </a:solidFill>
              <a:latin typeface="+mj-lt"/>
            </a:endParaRPr>
          </a:p>
          <a:p>
            <a:pPr marL="285750" indent="-285750">
              <a:buClr>
                <a:schemeClr val="accent1"/>
              </a:buClr>
              <a:buSzPct val="114000"/>
              <a:buFont typeface="Arial" panose="020B0604020202020204" pitchFamily="34" charset="0"/>
              <a:buChar char="●"/>
            </a:pPr>
            <a:r>
              <a:rPr lang="en-US" dirty="0">
                <a:solidFill>
                  <a:schemeClr val="bg2"/>
                </a:solidFill>
                <a:latin typeface="+mj-lt"/>
              </a:rPr>
              <a:t>Because of the sequencing, the gradient boosting model reduces bias with the </a:t>
            </a:r>
            <a:r>
              <a:rPr lang="en-US" dirty="0" smtClean="0">
                <a:solidFill>
                  <a:schemeClr val="bg2"/>
                </a:solidFill>
                <a:latin typeface="+mj-lt"/>
              </a:rPr>
              <a:t>addition </a:t>
            </a:r>
            <a:r>
              <a:rPr lang="en-US" dirty="0">
                <a:solidFill>
                  <a:schemeClr val="bg2"/>
                </a:solidFill>
                <a:latin typeface="+mj-lt"/>
              </a:rPr>
              <a:t>of each additional leaner. This further allows for greater accuracy, especially on larger data sets.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sp>
        <p:nvSpPr>
          <p:cNvPr id="1699" name="Google Shape;1699;p61"/>
          <p:cNvSpPr txBox="1">
            <a:spLocks noGrp="1"/>
          </p:cNvSpPr>
          <p:nvPr>
            <p:ph type="body" idx="1"/>
          </p:nvPr>
        </p:nvSpPr>
        <p:spPr>
          <a:xfrm>
            <a:off x="216603" y="942475"/>
            <a:ext cx="7623900" cy="3598500"/>
          </a:xfrm>
          <a:prstGeom prst="rect">
            <a:avLst/>
          </a:prstGeom>
        </p:spPr>
        <p:txBody>
          <a:bodyPr spcFirstLastPara="1" wrap="square" lIns="91425" tIns="91425" rIns="91425" bIns="91425" anchor="t" anchorCtr="0">
            <a:noAutofit/>
          </a:bodyPr>
          <a:lstStyle/>
          <a:p>
            <a:pPr marL="285750" indent="-285750">
              <a:lnSpc>
                <a:spcPct val="100000"/>
              </a:lnSpc>
              <a:buClr>
                <a:schemeClr val="accent1"/>
              </a:buClr>
              <a:buSzPct val="100000"/>
            </a:pPr>
            <a:r>
              <a:rPr lang="en-US" sz="1400" dirty="0">
                <a:latin typeface="Source Sans Pro"/>
                <a:ea typeface="Source Sans Pro"/>
                <a:cs typeface="Source Sans Pro"/>
                <a:sym typeface="Source Sans Pro"/>
              </a:rPr>
              <a:t>Ames, Iowa is </a:t>
            </a:r>
            <a:r>
              <a:rPr lang="en-US" sz="1400" dirty="0" smtClean="0">
                <a:latin typeface="Source Sans Pro"/>
                <a:ea typeface="Source Sans Pro"/>
                <a:cs typeface="Source Sans Pro"/>
                <a:sym typeface="Source Sans Pro"/>
              </a:rPr>
              <a:t>a </a:t>
            </a:r>
            <a:r>
              <a:rPr lang="en-US" sz="1400" dirty="0">
                <a:latin typeface="Source Sans Pro"/>
                <a:ea typeface="Source Sans Pro"/>
                <a:cs typeface="Source Sans Pro"/>
                <a:sym typeface="Source Sans Pro"/>
              </a:rPr>
              <a:t>college town of Iowa State University. The Ames dataset consists of the housing sale records between 2006-2010, including features like their </a:t>
            </a:r>
            <a:r>
              <a:rPr lang="en-US" sz="1400" dirty="0" smtClean="0">
                <a:latin typeface="Source Sans Pro"/>
                <a:ea typeface="Source Sans Pro"/>
                <a:cs typeface="Source Sans Pro"/>
                <a:sym typeface="Source Sans Pro"/>
              </a:rPr>
              <a:t>area, number of rooms, and other attributes. The goal of this project was to create the most “accurate machine learning model with the best score”.</a:t>
            </a:r>
          </a:p>
          <a:p>
            <a:pPr marL="0" indent="0">
              <a:lnSpc>
                <a:spcPct val="100000"/>
              </a:lnSpc>
              <a:buClr>
                <a:schemeClr val="accent5"/>
              </a:buClr>
              <a:buNone/>
            </a:pPr>
            <a:endParaRPr sz="1400" dirty="0" smtClean="0">
              <a:latin typeface="Source Sans Pro"/>
              <a:ea typeface="Source Sans Pro"/>
              <a:cs typeface="Source Sans Pro"/>
              <a:sym typeface="Source Sans Pro"/>
            </a:endParaRPr>
          </a:p>
          <a:p>
            <a:pPr lvl="0" indent="-311150">
              <a:lnSpc>
                <a:spcPct val="100000"/>
              </a:lnSpc>
              <a:buClr>
                <a:schemeClr val="accent1"/>
              </a:buClr>
              <a:buSzPts val="1300"/>
              <a:buFont typeface="Source Sans Pro"/>
              <a:buAutoNum type="arabicPeriod"/>
            </a:pPr>
            <a:r>
              <a:rPr lang="en-US" sz="1400" dirty="0" smtClean="0">
                <a:latin typeface="Source Sans Pro"/>
                <a:ea typeface="Montserrat"/>
                <a:cs typeface="Montserrat"/>
                <a:sym typeface="Source Sans Pro"/>
              </a:rPr>
              <a:t>A machine learning model finds patterns from data. In our case, the data has 81 columns and 2580 rows. It would usually, then, make a prediction from said given data set. </a:t>
            </a:r>
          </a:p>
          <a:p>
            <a:pPr lvl="0" indent="-311150">
              <a:lnSpc>
                <a:spcPct val="100000"/>
              </a:lnSpc>
              <a:buClr>
                <a:schemeClr val="accent1"/>
              </a:buClr>
              <a:buSzPts val="1300"/>
              <a:buFont typeface="Source Sans Pro"/>
              <a:buAutoNum type="arabicPeriod"/>
            </a:pPr>
            <a:endParaRPr lang="en-US" sz="1400" dirty="0">
              <a:latin typeface="Source Sans Pro"/>
              <a:ea typeface="Montserrat"/>
              <a:cs typeface="Montserrat"/>
              <a:sym typeface="Source Sans Pro"/>
            </a:endParaRPr>
          </a:p>
          <a:p>
            <a:pPr lvl="0" indent="-311150">
              <a:lnSpc>
                <a:spcPct val="100000"/>
              </a:lnSpc>
              <a:buClr>
                <a:schemeClr val="accent1"/>
              </a:buClr>
              <a:buSzPts val="1300"/>
              <a:buFont typeface="Source Sans Pro"/>
              <a:buAutoNum type="arabicPeriod"/>
            </a:pPr>
            <a:r>
              <a:rPr lang="en-US" sz="1400" dirty="0" smtClean="0">
                <a:latin typeface="Source Sans Pro"/>
                <a:ea typeface="Montserrat"/>
                <a:cs typeface="Montserrat"/>
                <a:sym typeface="Source Sans Pro"/>
              </a:rPr>
              <a:t>A model’s “score” is a model evaluation, such as accuracy or R-squared, that explains the strength of the model.</a:t>
            </a:r>
          </a:p>
          <a:p>
            <a:pPr lvl="0" indent="-311150">
              <a:lnSpc>
                <a:spcPct val="100000"/>
              </a:lnSpc>
              <a:buClr>
                <a:schemeClr val="accent1"/>
              </a:buClr>
              <a:buSzPts val="1300"/>
              <a:buFont typeface="Source Sans Pro"/>
              <a:buAutoNum type="arabicPeriod"/>
            </a:pPr>
            <a:endParaRPr lang="en-US" sz="1400" dirty="0">
              <a:latin typeface="Source Sans Pro"/>
              <a:ea typeface="Montserrat"/>
              <a:cs typeface="Montserrat"/>
              <a:sym typeface="Source Sans Pro"/>
            </a:endParaRPr>
          </a:p>
          <a:p>
            <a:pPr marL="431800" indent="-285750">
              <a:lnSpc>
                <a:spcPct val="100000"/>
              </a:lnSpc>
              <a:buClr>
                <a:schemeClr val="accent1"/>
              </a:buClr>
              <a:buSzPts val="1300"/>
            </a:pPr>
            <a:r>
              <a:rPr lang="en-US" sz="1400" dirty="0" smtClean="0">
                <a:latin typeface="Source Sans Pro"/>
                <a:ea typeface="Montserrat"/>
                <a:cs typeface="Montserrat"/>
                <a:sym typeface="Source Sans Pro"/>
              </a:rPr>
              <a:t>This can be achieved by: </a:t>
            </a:r>
          </a:p>
          <a:p>
            <a:pPr marL="146050" indent="0">
              <a:lnSpc>
                <a:spcPct val="100000"/>
              </a:lnSpc>
              <a:buClr>
                <a:schemeClr val="accent1"/>
              </a:buClr>
              <a:buSzPts val="1300"/>
              <a:buNone/>
            </a:pPr>
            <a:endParaRPr lang="en-US" dirty="0" smtClean="0">
              <a:latin typeface="Source Sans Pro"/>
              <a:ea typeface="Montserrat"/>
              <a:cs typeface="Montserrat"/>
              <a:sym typeface="Source Sans Pro"/>
            </a:endParaRPr>
          </a:p>
          <a:p>
            <a:pPr marL="488950" indent="-342900">
              <a:lnSpc>
                <a:spcPct val="100000"/>
              </a:lnSpc>
              <a:buClr>
                <a:schemeClr val="accent1"/>
              </a:buClr>
              <a:buSzPts val="1300"/>
              <a:buFont typeface="+mj-lt"/>
              <a:buAutoNum type="arabicPeriod"/>
            </a:pPr>
            <a:r>
              <a:rPr lang="en-US" sz="1400" dirty="0" smtClean="0">
                <a:latin typeface="Source Sans Pro"/>
                <a:ea typeface="Montserrat"/>
                <a:cs typeface="Montserrat"/>
                <a:sym typeface="Source Sans Pro"/>
              </a:rPr>
              <a:t>Reshaping the data into a workable state</a:t>
            </a:r>
          </a:p>
          <a:p>
            <a:pPr marL="488950" indent="-342900">
              <a:lnSpc>
                <a:spcPct val="100000"/>
              </a:lnSpc>
              <a:buClr>
                <a:schemeClr val="accent1"/>
              </a:buClr>
              <a:buSzPts val="1300"/>
              <a:buFont typeface="+mj-lt"/>
              <a:buAutoNum type="arabicPeriod"/>
            </a:pPr>
            <a:endParaRPr lang="en-US" sz="1400" dirty="0">
              <a:latin typeface="Source Sans Pro"/>
              <a:ea typeface="Montserrat"/>
              <a:cs typeface="Montserrat"/>
              <a:sym typeface="Source Sans Pro"/>
            </a:endParaRPr>
          </a:p>
          <a:p>
            <a:pPr marL="488950" indent="-342900">
              <a:lnSpc>
                <a:spcPct val="100000"/>
              </a:lnSpc>
              <a:buClr>
                <a:schemeClr val="accent1"/>
              </a:buClr>
              <a:buSzPts val="1300"/>
              <a:buFont typeface="+mj-lt"/>
              <a:buAutoNum type="arabicPeriod"/>
            </a:pPr>
            <a:r>
              <a:rPr lang="en-US" sz="1400" dirty="0" smtClean="0">
                <a:latin typeface="Source Sans Pro"/>
                <a:ea typeface="Montserrat"/>
                <a:cs typeface="Montserrat"/>
                <a:sym typeface="Source Sans Pro"/>
              </a:rPr>
              <a:t>Picking and then creating the best models that work for you</a:t>
            </a:r>
          </a:p>
          <a:p>
            <a:pPr marL="488950" indent="-342900">
              <a:lnSpc>
                <a:spcPct val="100000"/>
              </a:lnSpc>
              <a:buClr>
                <a:schemeClr val="accent1"/>
              </a:buClr>
              <a:buSzPts val="1300"/>
              <a:buFont typeface="+mj-lt"/>
              <a:buAutoNum type="arabicPeriod"/>
            </a:pPr>
            <a:endParaRPr lang="en-US" sz="1400" dirty="0">
              <a:latin typeface="Source Sans Pro"/>
              <a:ea typeface="Montserrat"/>
              <a:cs typeface="Montserrat"/>
              <a:sym typeface="Source Sans Pro"/>
            </a:endParaRPr>
          </a:p>
          <a:p>
            <a:pPr marL="488950" indent="-342900">
              <a:lnSpc>
                <a:spcPct val="100000"/>
              </a:lnSpc>
              <a:buClr>
                <a:schemeClr val="accent1"/>
              </a:buClr>
              <a:buSzPts val="1300"/>
              <a:buFont typeface="+mj-lt"/>
              <a:buAutoNum type="arabicPeriod"/>
            </a:pPr>
            <a:r>
              <a:rPr lang="en-US" sz="1400" dirty="0" smtClean="0">
                <a:latin typeface="Source Sans Pro"/>
                <a:ea typeface="Montserrat"/>
                <a:cs typeface="Montserrat"/>
                <a:sym typeface="Source Sans Pro"/>
              </a:rPr>
              <a:t>Tuning said models</a:t>
            </a:r>
            <a:r>
              <a:rPr lang="en-US" sz="1400" dirty="0">
                <a:latin typeface="Source Sans Pro"/>
                <a:ea typeface="Montserrat"/>
                <a:cs typeface="Montserrat"/>
                <a:sym typeface="Source Sans Pro"/>
              </a:rPr>
              <a:t>	</a:t>
            </a:r>
            <a:endParaRPr sz="1400" dirty="0">
              <a:latin typeface="Montserrat"/>
              <a:ea typeface="Montserrat"/>
              <a:cs typeface="Montserrat"/>
              <a:sym typeface="Montserrat"/>
            </a:endParaRPr>
          </a:p>
        </p:txBody>
      </p:sp>
      <p:sp>
        <p:nvSpPr>
          <p:cNvPr id="1700" name="Google Shape;1700;p61"/>
          <p:cNvSpPr txBox="1">
            <a:spLocks noGrp="1"/>
          </p:cNvSpPr>
          <p:nvPr>
            <p:ph type="title"/>
          </p:nvPr>
        </p:nvSpPr>
        <p:spPr>
          <a:xfrm>
            <a:off x="0" y="452875"/>
            <a:ext cx="7459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Preliminary: What is the Ames Dataset?</a:t>
            </a:r>
            <a:endParaRPr dirty="0"/>
          </a:p>
        </p:txBody>
      </p:sp>
      <p:cxnSp>
        <p:nvCxnSpPr>
          <p:cNvPr id="1702" name="Google Shape;1702;p61"/>
          <p:cNvCxnSpPr/>
          <p:nvPr/>
        </p:nvCxnSpPr>
        <p:spPr>
          <a:xfrm>
            <a:off x="-150641" y="942475"/>
            <a:ext cx="54879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02"/>
                                        </p:tgtEl>
                                        <p:attrNameLst>
                                          <p:attrName>style.visibility</p:attrName>
                                        </p:attrNameLst>
                                      </p:cBhvr>
                                      <p:to>
                                        <p:strVal val="visible"/>
                                      </p:to>
                                    </p:set>
                                    <p:anim calcmode="lin" valueType="num">
                                      <p:cBhvr additive="base">
                                        <p:cTn id="7" dur="1000"/>
                                        <p:tgtEl>
                                          <p:spTgt spid="170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78"/>
        <p:cNvGrpSpPr/>
        <p:nvPr/>
      </p:nvGrpSpPr>
      <p:grpSpPr>
        <a:xfrm>
          <a:off x="0" y="0"/>
          <a:ext cx="0" cy="0"/>
          <a:chOff x="0" y="0"/>
          <a:chExt cx="0" cy="0"/>
        </a:xfrm>
      </p:grpSpPr>
      <p:sp>
        <p:nvSpPr>
          <p:cNvPr id="2079" name="Google Shape;2079;p76"/>
          <p:cNvSpPr txBox="1">
            <a:spLocks noGrp="1"/>
          </p:cNvSpPr>
          <p:nvPr>
            <p:ph type="title"/>
          </p:nvPr>
        </p:nvSpPr>
        <p:spPr>
          <a:xfrm>
            <a:off x="0" y="0"/>
            <a:ext cx="45084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GB: The Booster</a:t>
            </a:r>
            <a:endParaRPr dirty="0"/>
          </a:p>
        </p:txBody>
      </p:sp>
      <p:cxnSp>
        <p:nvCxnSpPr>
          <p:cNvPr id="2080" name="Google Shape;2080;p76"/>
          <p:cNvCxnSpPr/>
          <p:nvPr/>
        </p:nvCxnSpPr>
        <p:spPr>
          <a:xfrm>
            <a:off x="-106036" y="422085"/>
            <a:ext cx="2689200" cy="0"/>
          </a:xfrm>
          <a:prstGeom prst="straightConnector1">
            <a:avLst/>
          </a:prstGeom>
          <a:noFill/>
          <a:ln w="9525" cap="flat" cmpd="sng">
            <a:solidFill>
              <a:schemeClr val="accent1"/>
            </a:solidFill>
            <a:prstDash val="solid"/>
            <a:round/>
            <a:headEnd type="none" w="med" len="med"/>
            <a:tailEnd type="none" w="med" len="med"/>
          </a:ln>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95535"/>
            <a:ext cx="4508400" cy="354796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8400" y="1595535"/>
            <a:ext cx="4635601" cy="3547965"/>
          </a:xfrm>
          <a:prstGeom prst="rect">
            <a:avLst/>
          </a:prstGeom>
        </p:spPr>
      </p:pic>
      <p:sp>
        <p:nvSpPr>
          <p:cNvPr id="10" name="TextBox 9"/>
          <p:cNvSpPr txBox="1"/>
          <p:nvPr/>
        </p:nvSpPr>
        <p:spPr>
          <a:xfrm>
            <a:off x="0" y="461691"/>
            <a:ext cx="9144000" cy="954107"/>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Gradient Boosting model is an interest one as its tuned version is had the best model performance out of all models, but the feature </a:t>
            </a:r>
            <a:r>
              <a:rPr lang="en-US" dirty="0" err="1" smtClean="0">
                <a:solidFill>
                  <a:schemeClr val="accent3"/>
                </a:solidFill>
              </a:rPr>
              <a:t>importances</a:t>
            </a:r>
            <a:r>
              <a:rPr lang="en-US" dirty="0" smtClean="0">
                <a:solidFill>
                  <a:schemeClr val="accent3"/>
                </a:solidFill>
              </a:rPr>
              <a:t> had a stark contrasts to each other. “Rank” should be looked at instead of the “strength”, as the GB will start taking into account One Hot Encoded values, which were a part of those weaker models. </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2" name="Google Shape;2332;p85"/>
          <p:cNvSpPr txBox="1">
            <a:spLocks noGrp="1"/>
          </p:cNvSpPr>
          <p:nvPr>
            <p:ph type="title" idx="2"/>
          </p:nvPr>
        </p:nvSpPr>
        <p:spPr>
          <a:xfrm>
            <a:off x="0" y="436051"/>
            <a:ext cx="4045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Summary: Results</a:t>
            </a:r>
            <a:endParaRPr dirty="0"/>
          </a:p>
        </p:txBody>
      </p:sp>
      <p:cxnSp>
        <p:nvCxnSpPr>
          <p:cNvPr id="2333" name="Google Shape;2333;p85"/>
          <p:cNvCxnSpPr/>
          <p:nvPr/>
        </p:nvCxnSpPr>
        <p:spPr>
          <a:xfrm>
            <a:off x="-150641" y="942475"/>
            <a:ext cx="3043131" cy="0"/>
          </a:xfrm>
          <a:prstGeom prst="straightConnector1">
            <a:avLst/>
          </a:prstGeom>
          <a:noFill/>
          <a:ln w="9525" cap="flat" cmpd="sng">
            <a:solidFill>
              <a:schemeClr val="accent1"/>
            </a:solidFill>
            <a:prstDash val="solid"/>
            <a:round/>
            <a:headEnd type="none" w="med" len="med"/>
            <a:tailEnd type="none" w="med" len="med"/>
          </a:ln>
        </p:spPr>
      </p:cxnSp>
      <p:sp>
        <p:nvSpPr>
          <p:cNvPr id="16" name="TextBox 15"/>
          <p:cNvSpPr txBox="1"/>
          <p:nvPr/>
        </p:nvSpPr>
        <p:spPr>
          <a:xfrm>
            <a:off x="0" y="959300"/>
            <a:ext cx="4348976" cy="2893100"/>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models themselves all have their strengths and weaknesses, but the results bring out which models may be preferred over the other. Of the regression models, the Elastic Net has the highest average CV score, although not by much of a margin. </a:t>
            </a:r>
            <a:br>
              <a:rPr lang="en-US" dirty="0" smtClean="0">
                <a:solidFill>
                  <a:schemeClr val="accent3"/>
                </a:solidFill>
              </a:rPr>
            </a:br>
            <a:endParaRPr lang="en-US" dirty="0" smtClean="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On the other hand, the Gradient Boosting model is the strongest model of the six, while the Random Forest model is the weakest. The MLR model was the only model that actually performed worse when subject to a tuning, so it was left untouched. </a:t>
            </a:r>
            <a:endParaRPr lang="en-US" dirty="0">
              <a:solidFill>
                <a:schemeClr val="accent3"/>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2177323158"/>
              </p:ext>
            </p:extLst>
          </p:nvPr>
        </p:nvGraphicFramePr>
        <p:xfrm>
          <a:off x="4267194" y="1025685"/>
          <a:ext cx="4876806" cy="1036320"/>
        </p:xfrm>
        <a:graphic>
          <a:graphicData uri="http://schemas.openxmlformats.org/drawingml/2006/table">
            <a:tbl>
              <a:tblPr firstRow="1" bandRow="1">
                <a:tableStyleId>{BC89EF96-8CEA-46FF-86C4-4CE0E7609802}</a:tableStyleId>
              </a:tblPr>
              <a:tblGrid>
                <a:gridCol w="812801">
                  <a:extLst>
                    <a:ext uri="{9D8B030D-6E8A-4147-A177-3AD203B41FA5}">
                      <a16:colId xmlns:a16="http://schemas.microsoft.com/office/drawing/2014/main" val="1443463280"/>
                    </a:ext>
                  </a:extLst>
                </a:gridCol>
                <a:gridCol w="812801">
                  <a:extLst>
                    <a:ext uri="{9D8B030D-6E8A-4147-A177-3AD203B41FA5}">
                      <a16:colId xmlns:a16="http://schemas.microsoft.com/office/drawing/2014/main" val="1415959944"/>
                    </a:ext>
                  </a:extLst>
                </a:gridCol>
                <a:gridCol w="812801">
                  <a:extLst>
                    <a:ext uri="{9D8B030D-6E8A-4147-A177-3AD203B41FA5}">
                      <a16:colId xmlns:a16="http://schemas.microsoft.com/office/drawing/2014/main" val="3246163911"/>
                    </a:ext>
                  </a:extLst>
                </a:gridCol>
                <a:gridCol w="812801">
                  <a:extLst>
                    <a:ext uri="{9D8B030D-6E8A-4147-A177-3AD203B41FA5}">
                      <a16:colId xmlns:a16="http://schemas.microsoft.com/office/drawing/2014/main" val="1810999121"/>
                    </a:ext>
                  </a:extLst>
                </a:gridCol>
                <a:gridCol w="812801">
                  <a:extLst>
                    <a:ext uri="{9D8B030D-6E8A-4147-A177-3AD203B41FA5}">
                      <a16:colId xmlns:a16="http://schemas.microsoft.com/office/drawing/2014/main" val="3069483293"/>
                    </a:ext>
                  </a:extLst>
                </a:gridCol>
                <a:gridCol w="812801">
                  <a:extLst>
                    <a:ext uri="{9D8B030D-6E8A-4147-A177-3AD203B41FA5}">
                      <a16:colId xmlns:a16="http://schemas.microsoft.com/office/drawing/2014/main" val="4113305821"/>
                    </a:ext>
                  </a:extLst>
                </a:gridCol>
              </a:tblGrid>
              <a:tr h="592983">
                <a:tc>
                  <a:txBody>
                    <a:bodyPr/>
                    <a:lstStyle/>
                    <a:p>
                      <a:r>
                        <a:rPr lang="en-US" sz="1300" dirty="0" smtClean="0"/>
                        <a:t>MLR Default Score</a:t>
                      </a:r>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Lasso Default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dirty="0" smtClean="0"/>
                        <a:t>Ridge Default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EN Default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RF</a:t>
                      </a:r>
                      <a:r>
                        <a:rPr lang="en-US" baseline="0" dirty="0" smtClean="0"/>
                        <a:t> Default Score</a:t>
                      </a:r>
                      <a:endParaRPr lang="en-US" dirty="0" smtClean="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GB Default Score</a:t>
                      </a:r>
                    </a:p>
                  </a:txBody>
                  <a:tcPr/>
                </a:tc>
                <a:extLst>
                  <a:ext uri="{0D108BD9-81ED-4DB2-BD59-A6C34878D82A}">
                    <a16:rowId xmlns:a16="http://schemas.microsoft.com/office/drawing/2014/main" val="3047263941"/>
                  </a:ext>
                </a:extLst>
              </a:tr>
              <a:tr h="247076">
                <a:tc>
                  <a:txBody>
                    <a:bodyPr/>
                    <a:lstStyle/>
                    <a:p>
                      <a:r>
                        <a:rPr lang="en-US" dirty="0" smtClean="0"/>
                        <a:t>0.9005</a:t>
                      </a:r>
                      <a:endParaRPr lang="en-US" dirty="0"/>
                    </a:p>
                  </a:txBody>
                  <a:tcPr/>
                </a:tc>
                <a:tc>
                  <a:txBody>
                    <a:bodyPr/>
                    <a:lstStyle/>
                    <a:p>
                      <a:r>
                        <a:rPr lang="en-US" dirty="0" smtClean="0"/>
                        <a:t>0.8844</a:t>
                      </a:r>
                      <a:endParaRPr lang="en-US" dirty="0"/>
                    </a:p>
                  </a:txBody>
                  <a:tcPr/>
                </a:tc>
                <a:tc>
                  <a:txBody>
                    <a:bodyPr/>
                    <a:lstStyle/>
                    <a:p>
                      <a:r>
                        <a:rPr lang="en-US" dirty="0" smtClean="0"/>
                        <a:t>0.8968</a:t>
                      </a:r>
                      <a:endParaRPr lang="en-US" dirty="0"/>
                    </a:p>
                  </a:txBody>
                  <a:tcPr/>
                </a:tc>
                <a:tc>
                  <a:txBody>
                    <a:bodyPr/>
                    <a:lstStyle/>
                    <a:p>
                      <a:r>
                        <a:rPr lang="en-US" dirty="0" smtClean="0"/>
                        <a:t>0.8605</a:t>
                      </a:r>
                      <a:endParaRPr lang="en-US" dirty="0"/>
                    </a:p>
                  </a:txBody>
                  <a:tcPr/>
                </a:tc>
                <a:tc>
                  <a:txBody>
                    <a:bodyPr/>
                    <a:lstStyle/>
                    <a:p>
                      <a:r>
                        <a:rPr lang="en-US" dirty="0" smtClean="0"/>
                        <a:t>0.8863</a:t>
                      </a:r>
                      <a:endParaRPr lang="en-US" dirty="0"/>
                    </a:p>
                  </a:txBody>
                  <a:tcPr/>
                </a:tc>
                <a:tc>
                  <a:txBody>
                    <a:bodyPr/>
                    <a:lstStyle/>
                    <a:p>
                      <a:r>
                        <a:rPr lang="en-US" dirty="0" smtClean="0"/>
                        <a:t>0.8947</a:t>
                      </a:r>
                      <a:endParaRPr lang="en-US" dirty="0"/>
                    </a:p>
                  </a:txBody>
                  <a:tcPr/>
                </a:tc>
                <a:extLst>
                  <a:ext uri="{0D108BD9-81ED-4DB2-BD59-A6C34878D82A}">
                    <a16:rowId xmlns:a16="http://schemas.microsoft.com/office/drawing/2014/main" val="3944508422"/>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529209085"/>
              </p:ext>
            </p:extLst>
          </p:nvPr>
        </p:nvGraphicFramePr>
        <p:xfrm>
          <a:off x="4267194" y="2816080"/>
          <a:ext cx="4876806" cy="1036320"/>
        </p:xfrm>
        <a:graphic>
          <a:graphicData uri="http://schemas.openxmlformats.org/drawingml/2006/table">
            <a:tbl>
              <a:tblPr firstRow="1" bandRow="1">
                <a:tableStyleId>{BC89EF96-8CEA-46FF-86C4-4CE0E7609802}</a:tableStyleId>
              </a:tblPr>
              <a:tblGrid>
                <a:gridCol w="812801">
                  <a:extLst>
                    <a:ext uri="{9D8B030D-6E8A-4147-A177-3AD203B41FA5}">
                      <a16:colId xmlns:a16="http://schemas.microsoft.com/office/drawing/2014/main" val="1443463280"/>
                    </a:ext>
                  </a:extLst>
                </a:gridCol>
                <a:gridCol w="812801">
                  <a:extLst>
                    <a:ext uri="{9D8B030D-6E8A-4147-A177-3AD203B41FA5}">
                      <a16:colId xmlns:a16="http://schemas.microsoft.com/office/drawing/2014/main" val="1415959944"/>
                    </a:ext>
                  </a:extLst>
                </a:gridCol>
                <a:gridCol w="812801">
                  <a:extLst>
                    <a:ext uri="{9D8B030D-6E8A-4147-A177-3AD203B41FA5}">
                      <a16:colId xmlns:a16="http://schemas.microsoft.com/office/drawing/2014/main" val="3246163911"/>
                    </a:ext>
                  </a:extLst>
                </a:gridCol>
                <a:gridCol w="812801">
                  <a:extLst>
                    <a:ext uri="{9D8B030D-6E8A-4147-A177-3AD203B41FA5}">
                      <a16:colId xmlns:a16="http://schemas.microsoft.com/office/drawing/2014/main" val="1810999121"/>
                    </a:ext>
                  </a:extLst>
                </a:gridCol>
                <a:gridCol w="812801">
                  <a:extLst>
                    <a:ext uri="{9D8B030D-6E8A-4147-A177-3AD203B41FA5}">
                      <a16:colId xmlns:a16="http://schemas.microsoft.com/office/drawing/2014/main" val="3069483293"/>
                    </a:ext>
                  </a:extLst>
                </a:gridCol>
                <a:gridCol w="812801">
                  <a:extLst>
                    <a:ext uri="{9D8B030D-6E8A-4147-A177-3AD203B41FA5}">
                      <a16:colId xmlns:a16="http://schemas.microsoft.com/office/drawing/2014/main" val="4113305821"/>
                    </a:ext>
                  </a:extLst>
                </a:gridCol>
              </a:tblGrid>
              <a:tr h="592983">
                <a:tc>
                  <a:txBody>
                    <a:bodyPr/>
                    <a:lstStyle/>
                    <a:p>
                      <a:r>
                        <a:rPr lang="en-US" sz="1300" dirty="0" smtClean="0"/>
                        <a:t>MLR Tuned Score</a:t>
                      </a:r>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Lasso </a:t>
                      </a:r>
                      <a:r>
                        <a:rPr lang="en-US" sz="1400" dirty="0" smtClean="0"/>
                        <a:t>Tuned</a:t>
                      </a:r>
                      <a:r>
                        <a:rPr lang="en-US" dirty="0" smtClean="0"/>
                        <a:t>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dirty="0" smtClean="0"/>
                        <a:t>Ridge Tuned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EN </a:t>
                      </a:r>
                      <a:r>
                        <a:rPr lang="en-US" sz="1400" dirty="0" smtClean="0"/>
                        <a:t>Tuned</a:t>
                      </a:r>
                      <a:r>
                        <a:rPr lang="en-US" dirty="0" smtClean="0"/>
                        <a:t>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RF</a:t>
                      </a:r>
                      <a:r>
                        <a:rPr lang="en-US" baseline="0" dirty="0" smtClean="0"/>
                        <a:t> </a:t>
                      </a:r>
                      <a:r>
                        <a:rPr lang="en-US" sz="1400" dirty="0" smtClean="0"/>
                        <a:t>Tune</a:t>
                      </a:r>
                      <a:r>
                        <a:rPr lang="en-US" sz="1400" baseline="0" dirty="0" smtClean="0"/>
                        <a:t> </a:t>
                      </a:r>
                      <a:r>
                        <a:rPr lang="en-US" baseline="0" dirty="0" smtClean="0"/>
                        <a:t>Score</a:t>
                      </a:r>
                      <a:endParaRPr lang="en-US" dirty="0" smtClean="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GB </a:t>
                      </a:r>
                      <a:r>
                        <a:rPr lang="en-US" sz="1400" dirty="0" smtClean="0"/>
                        <a:t>Tuned</a:t>
                      </a:r>
                      <a:r>
                        <a:rPr lang="en-US" dirty="0" smtClean="0"/>
                        <a:t> Score</a:t>
                      </a:r>
                    </a:p>
                  </a:txBody>
                  <a:tcPr/>
                </a:tc>
                <a:extLst>
                  <a:ext uri="{0D108BD9-81ED-4DB2-BD59-A6C34878D82A}">
                    <a16:rowId xmlns:a16="http://schemas.microsoft.com/office/drawing/2014/main" val="3047263941"/>
                  </a:ext>
                </a:extLst>
              </a:tr>
              <a:tr h="247076">
                <a:tc>
                  <a:txBody>
                    <a:bodyPr/>
                    <a:lstStyle/>
                    <a:p>
                      <a:r>
                        <a:rPr lang="en-US" dirty="0" smtClean="0"/>
                        <a:t>N/A</a:t>
                      </a:r>
                      <a:endParaRPr lang="en-US" dirty="0"/>
                    </a:p>
                  </a:txBody>
                  <a:tcPr/>
                </a:tc>
                <a:tc>
                  <a:txBody>
                    <a:bodyPr/>
                    <a:lstStyle/>
                    <a:p>
                      <a:r>
                        <a:rPr lang="en-US" dirty="0" smtClean="0"/>
                        <a:t>0.9022</a:t>
                      </a:r>
                      <a:endParaRPr lang="en-US" dirty="0"/>
                    </a:p>
                  </a:txBody>
                  <a:tcPr/>
                </a:tc>
                <a:tc>
                  <a:txBody>
                    <a:bodyPr/>
                    <a:lstStyle/>
                    <a:p>
                      <a:r>
                        <a:rPr lang="en-US" dirty="0" smtClean="0"/>
                        <a:t>0.9023</a:t>
                      </a:r>
                      <a:endParaRPr lang="en-US" dirty="0"/>
                    </a:p>
                  </a:txBody>
                  <a:tcPr/>
                </a:tc>
                <a:tc>
                  <a:txBody>
                    <a:bodyPr/>
                    <a:lstStyle/>
                    <a:p>
                      <a:r>
                        <a:rPr lang="en-US" dirty="0" smtClean="0"/>
                        <a:t>0.9028</a:t>
                      </a:r>
                      <a:endParaRPr lang="en-US" dirty="0"/>
                    </a:p>
                  </a:txBody>
                  <a:tcPr/>
                </a:tc>
                <a:tc>
                  <a:txBody>
                    <a:bodyPr/>
                    <a:lstStyle/>
                    <a:p>
                      <a:r>
                        <a:rPr lang="en-US" dirty="0" smtClean="0"/>
                        <a:t>0.8864</a:t>
                      </a:r>
                      <a:endParaRPr lang="en-US" dirty="0"/>
                    </a:p>
                  </a:txBody>
                  <a:tcPr/>
                </a:tc>
                <a:tc>
                  <a:txBody>
                    <a:bodyPr/>
                    <a:lstStyle/>
                    <a:p>
                      <a:r>
                        <a:rPr lang="en-US" dirty="0" smtClean="0"/>
                        <a:t>0.9056</a:t>
                      </a:r>
                      <a:endParaRPr lang="en-US" dirty="0"/>
                    </a:p>
                  </a:txBody>
                  <a:tcPr/>
                </a:tc>
                <a:extLst>
                  <a:ext uri="{0D108BD9-81ED-4DB2-BD59-A6C34878D82A}">
                    <a16:rowId xmlns:a16="http://schemas.microsoft.com/office/drawing/2014/main" val="3944508422"/>
                  </a:ext>
                </a:extLst>
              </a:tr>
            </a:tbl>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218556" cy="489600"/>
          </a:xfrm>
        </p:spPr>
        <p:txBody>
          <a:bodyPr/>
          <a:lstStyle/>
          <a:p>
            <a:r>
              <a:rPr lang="en-US" dirty="0" smtClean="0"/>
              <a:t>Final Thoughts: Linear Models</a:t>
            </a:r>
            <a:endParaRPr lang="en-US" dirty="0"/>
          </a:p>
        </p:txBody>
      </p:sp>
      <p:sp>
        <p:nvSpPr>
          <p:cNvPr id="4" name="Subtitle 3"/>
          <p:cNvSpPr>
            <a:spLocks noGrp="1"/>
          </p:cNvSpPr>
          <p:nvPr>
            <p:ph type="subTitle" idx="2"/>
          </p:nvPr>
        </p:nvSpPr>
        <p:spPr>
          <a:xfrm>
            <a:off x="0" y="549310"/>
            <a:ext cx="3751200" cy="1923000"/>
          </a:xfrm>
        </p:spPr>
        <p:txBody>
          <a:bodyPr/>
          <a:lstStyle/>
          <a:p>
            <a:r>
              <a:rPr lang="en-US" sz="1300" dirty="0" smtClean="0">
                <a:latin typeface="+mn-lt"/>
              </a:rPr>
              <a:t>The regression models are an interesting case in that they all not only are varied, but all have their advantages and disadvantages. Some of them are specifically used in certain situations, but after using four of them, there’s no one that actually stands out well-above the rest.</a:t>
            </a:r>
          </a:p>
          <a:p>
            <a:endParaRPr lang="en-US" sz="1300" dirty="0">
              <a:latin typeface="+mn-lt"/>
            </a:endParaRPr>
          </a:p>
          <a:p>
            <a:r>
              <a:rPr lang="en-US" sz="1300" dirty="0" smtClean="0">
                <a:latin typeface="+mn-lt"/>
              </a:rPr>
              <a:t>Therefore, it ends up turning into a “pick-and-choose” situation, where one would select regression models that suites the situation to compare them alongside other regression models. This is fine because, in our experience, these models are: compact, easy to use, and similar enough to each other that they can be compared with ease. </a:t>
            </a:r>
          </a:p>
        </p:txBody>
      </p:sp>
      <p:cxnSp>
        <p:nvCxnSpPr>
          <p:cNvPr id="5" name="Google Shape;2080;p76"/>
          <p:cNvCxnSpPr/>
          <p:nvPr/>
        </p:nvCxnSpPr>
        <p:spPr>
          <a:xfrm>
            <a:off x="-91168" y="487939"/>
            <a:ext cx="5979012" cy="0"/>
          </a:xfrm>
          <a:prstGeom prst="straightConnector1">
            <a:avLst/>
          </a:prstGeom>
          <a:noFill/>
          <a:ln w="9525" cap="flat" cmpd="sng">
            <a:solidFill>
              <a:schemeClr val="accent1"/>
            </a:solidFill>
            <a:prstDash val="solid"/>
            <a:round/>
            <a:headEnd type="none" w="med" len="med"/>
            <a:tailEnd type="none" w="med" len="med"/>
          </a:ln>
        </p:spPr>
      </p:cxn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0677" y="1604865"/>
            <a:ext cx="5363323" cy="3545662"/>
          </a:xfrm>
          <a:prstGeom prst="rect">
            <a:avLst/>
          </a:prstGeom>
        </p:spPr>
      </p:pic>
      <p:sp>
        <p:nvSpPr>
          <p:cNvPr id="12" name="Subtitle 3"/>
          <p:cNvSpPr>
            <a:spLocks noGrp="1"/>
          </p:cNvSpPr>
          <p:nvPr>
            <p:ph type="subTitle" idx="2"/>
          </p:nvPr>
        </p:nvSpPr>
        <p:spPr>
          <a:xfrm>
            <a:off x="3609278" y="487939"/>
            <a:ext cx="4601661" cy="1923000"/>
          </a:xfrm>
        </p:spPr>
        <p:txBody>
          <a:bodyPr/>
          <a:lstStyle/>
          <a:p>
            <a:r>
              <a:rPr lang="en-US" sz="1300" dirty="0" smtClean="0">
                <a:latin typeface="+mn-lt"/>
              </a:rPr>
              <a:t>Take this prediction for example from the Elastic Net. This is nearly identical visually across the regressions, so it’s pointless to show a different one.</a:t>
            </a:r>
          </a:p>
        </p:txBody>
      </p:sp>
    </p:spTree>
    <p:extLst>
      <p:ext uri="{BB962C8B-B14F-4D97-AF65-F5344CB8AC3E}">
        <p14:creationId xmlns:p14="http://schemas.microsoft.com/office/powerpoint/2010/main" val="38947358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61"/>
        <p:cNvGrpSpPr/>
        <p:nvPr/>
      </p:nvGrpSpPr>
      <p:grpSpPr>
        <a:xfrm>
          <a:off x="0" y="0"/>
          <a:ext cx="0" cy="0"/>
          <a:chOff x="0" y="0"/>
          <a:chExt cx="0" cy="0"/>
        </a:xfrm>
      </p:grpSpPr>
      <p:sp>
        <p:nvSpPr>
          <p:cNvPr id="2465" name="Google Shape;2465;p89"/>
          <p:cNvSpPr txBox="1">
            <a:spLocks noGrp="1"/>
          </p:cNvSpPr>
          <p:nvPr>
            <p:ph type="title"/>
          </p:nvPr>
        </p:nvSpPr>
        <p:spPr>
          <a:xfrm>
            <a:off x="0" y="0"/>
            <a:ext cx="4851918"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Final Thoughts: Random Forest</a:t>
            </a:r>
            <a:endParaRPr dirty="0"/>
          </a:p>
        </p:txBody>
      </p:sp>
      <p:cxnSp>
        <p:nvCxnSpPr>
          <p:cNvPr id="2466" name="Google Shape;2466;p89"/>
          <p:cNvCxnSpPr/>
          <p:nvPr/>
        </p:nvCxnSpPr>
        <p:spPr>
          <a:xfrm>
            <a:off x="-75321" y="407217"/>
            <a:ext cx="4842900" cy="0"/>
          </a:xfrm>
          <a:prstGeom prst="straightConnector1">
            <a:avLst/>
          </a:prstGeom>
          <a:noFill/>
          <a:ln w="9525" cap="flat" cmpd="sng">
            <a:solidFill>
              <a:schemeClr val="accent1"/>
            </a:solidFill>
            <a:prstDash val="solid"/>
            <a:round/>
            <a:headEnd type="none" w="med" len="med"/>
            <a:tailEnd type="none" w="med" len="med"/>
          </a:ln>
        </p:spPr>
      </p:cxnSp>
      <p:sp>
        <p:nvSpPr>
          <p:cNvPr id="2" name="TextBox 1"/>
          <p:cNvSpPr txBox="1"/>
          <p:nvPr/>
        </p:nvSpPr>
        <p:spPr>
          <a:xfrm>
            <a:off x="1" y="489600"/>
            <a:ext cx="3836020" cy="418576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Random Forest is an interesting case as we found it to be the most unique out of the models presented. Although not shown, its construction method is visually distinct and that allows for greater parameter tuning.</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Yet even with that ability, it happened to be the weakest of all models. Worst of all, it was the most computationally expansive of all models. This is due to the parameter of “feature”, a parameter that has the chance to completely change the results. For example, to the right are the RF results if “feature” was square root instead of none. It would have a lower score, but everything would have higher importance. Note its similarity in appearance to the GB model.</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637" y="1576872"/>
            <a:ext cx="5333363" cy="3566627"/>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85"/>
        <p:cNvGrpSpPr/>
        <p:nvPr/>
      </p:nvGrpSpPr>
      <p:grpSpPr>
        <a:xfrm>
          <a:off x="0" y="0"/>
          <a:ext cx="0" cy="0"/>
          <a:chOff x="0" y="0"/>
          <a:chExt cx="0" cy="0"/>
        </a:xfrm>
      </p:grpSpPr>
      <p:sp>
        <p:nvSpPr>
          <p:cNvPr id="2289" name="Google Shape;2289;p83"/>
          <p:cNvSpPr txBox="1">
            <a:spLocks noGrp="1"/>
          </p:cNvSpPr>
          <p:nvPr>
            <p:ph type="title" idx="2"/>
          </p:nvPr>
        </p:nvSpPr>
        <p:spPr>
          <a:xfrm>
            <a:off x="0" y="0"/>
            <a:ext cx="5782752"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Final Thoughts: Gradient Boosting </a:t>
            </a:r>
            <a:endParaRPr dirty="0"/>
          </a:p>
        </p:txBody>
      </p:sp>
      <p:cxnSp>
        <p:nvCxnSpPr>
          <p:cNvPr id="2290" name="Google Shape;2290;p83"/>
          <p:cNvCxnSpPr/>
          <p:nvPr/>
        </p:nvCxnSpPr>
        <p:spPr>
          <a:xfrm flipV="1">
            <a:off x="-83734" y="463295"/>
            <a:ext cx="5457791" cy="21385"/>
          </a:xfrm>
          <a:prstGeom prst="straightConnector1">
            <a:avLst/>
          </a:prstGeom>
          <a:noFill/>
          <a:ln w="9525" cap="flat" cmpd="sng">
            <a:solidFill>
              <a:schemeClr val="accent1"/>
            </a:solidFill>
            <a:prstDash val="solid"/>
            <a:round/>
            <a:headEnd type="none" w="med" len="med"/>
            <a:tailEnd type="none" w="med" len="med"/>
          </a:ln>
        </p:spPr>
      </p:cxnSp>
      <p:cxnSp>
        <p:nvCxnSpPr>
          <p:cNvPr id="2311" name="Google Shape;2311;p83"/>
          <p:cNvCxnSpPr/>
          <p:nvPr/>
        </p:nvCxnSpPr>
        <p:spPr>
          <a:xfrm>
            <a:off x="-560741" y="4795950"/>
            <a:ext cx="5107800" cy="0"/>
          </a:xfrm>
          <a:prstGeom prst="straightConnector1">
            <a:avLst/>
          </a:prstGeom>
          <a:noFill/>
          <a:ln w="9525" cap="flat" cmpd="sng">
            <a:solidFill>
              <a:srgbClr val="0C343D"/>
            </a:solidFill>
            <a:prstDash val="solid"/>
            <a:round/>
            <a:headEnd type="none" w="med" len="med"/>
            <a:tailEnd type="none" w="med" len="med"/>
          </a:ln>
        </p:spPr>
      </p:cxnSp>
      <p:sp>
        <p:nvSpPr>
          <p:cNvPr id="9" name="TextBox 8"/>
          <p:cNvSpPr txBox="1"/>
          <p:nvPr/>
        </p:nvSpPr>
        <p:spPr>
          <a:xfrm>
            <a:off x="-1" y="495372"/>
            <a:ext cx="4547058" cy="3108543"/>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A similar model to the Random Forest, the Gradient Boosting model was the best model in performance out of the six. It was computationally impressive (even with a “none” parameter, it was still faster than the RF), and allows one to extract similar results from a RF model.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Included to the right is if square root was not used for the feature parameter, which shows just how similar the importance would be to a RF model. Its average importance is still weaker, but the spread is almost identical. However, this version of the model had a much weaker score than the version that was chosen.</a:t>
            </a:r>
            <a:endParaRPr lang="en-US" dirty="0">
              <a:solidFill>
                <a:schemeClr val="accent3"/>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7058" y="1483567"/>
            <a:ext cx="4596941" cy="3659933"/>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88"/>
        <p:cNvGrpSpPr/>
        <p:nvPr/>
      </p:nvGrpSpPr>
      <p:grpSpPr>
        <a:xfrm>
          <a:off x="0" y="0"/>
          <a:ext cx="0" cy="0"/>
          <a:chOff x="0" y="0"/>
          <a:chExt cx="0" cy="0"/>
        </a:xfrm>
      </p:grpSpPr>
      <p:cxnSp>
        <p:nvCxnSpPr>
          <p:cNvPr id="2489" name="Google Shape;2489;p90"/>
          <p:cNvCxnSpPr/>
          <p:nvPr/>
        </p:nvCxnSpPr>
        <p:spPr>
          <a:xfrm flipH="1" flipV="1">
            <a:off x="4553209" y="899214"/>
            <a:ext cx="19013" cy="4244287"/>
          </a:xfrm>
          <a:prstGeom prst="straightConnector1">
            <a:avLst/>
          </a:prstGeom>
          <a:noFill/>
          <a:ln w="9525" cap="flat" cmpd="sng">
            <a:solidFill>
              <a:schemeClr val="dk1"/>
            </a:solidFill>
            <a:prstDash val="solid"/>
            <a:round/>
            <a:headEnd type="none" w="med" len="med"/>
            <a:tailEnd type="none" w="med" len="med"/>
          </a:ln>
        </p:spPr>
      </p:cxnSp>
      <p:sp>
        <p:nvSpPr>
          <p:cNvPr id="2490" name="Google Shape;2490;p90"/>
          <p:cNvSpPr txBox="1">
            <a:spLocks noGrp="1"/>
          </p:cNvSpPr>
          <p:nvPr>
            <p:ph type="title"/>
          </p:nvPr>
        </p:nvSpPr>
        <p:spPr>
          <a:xfrm>
            <a:off x="0" y="0"/>
            <a:ext cx="43047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Areas For Improvement</a:t>
            </a:r>
            <a:endParaRPr dirty="0"/>
          </a:p>
        </p:txBody>
      </p:sp>
      <p:cxnSp>
        <p:nvCxnSpPr>
          <p:cNvPr id="2491" name="Google Shape;2491;p90"/>
          <p:cNvCxnSpPr/>
          <p:nvPr/>
        </p:nvCxnSpPr>
        <p:spPr>
          <a:xfrm>
            <a:off x="-144981" y="487938"/>
            <a:ext cx="4842900" cy="0"/>
          </a:xfrm>
          <a:prstGeom prst="straightConnector1">
            <a:avLst/>
          </a:prstGeom>
          <a:noFill/>
          <a:ln w="9525" cap="flat" cmpd="sng">
            <a:solidFill>
              <a:schemeClr val="accent1"/>
            </a:solidFill>
            <a:prstDash val="solid"/>
            <a:round/>
            <a:headEnd type="none" w="med" len="med"/>
            <a:tailEnd type="none" w="med" len="med"/>
          </a:ln>
        </p:spPr>
      </p:cxnSp>
      <p:sp>
        <p:nvSpPr>
          <p:cNvPr id="2492" name="Google Shape;2492;p90"/>
          <p:cNvSpPr txBox="1"/>
          <p:nvPr/>
        </p:nvSpPr>
        <p:spPr>
          <a:xfrm>
            <a:off x="1238882" y="1067350"/>
            <a:ext cx="3377099" cy="489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b="1" dirty="0" smtClean="0">
                <a:solidFill>
                  <a:schemeClr val="tx1"/>
                </a:solidFill>
                <a:latin typeface="Montserrat" panose="020B0604020202020204" charset="0"/>
                <a:ea typeface="Montserrat Medium"/>
                <a:cs typeface="Montserrat Medium"/>
                <a:sym typeface="Montserrat Medium"/>
              </a:rPr>
              <a:t>Predictive Reliability: </a:t>
            </a:r>
            <a:r>
              <a:rPr lang="en" dirty="0" smtClean="0">
                <a:solidFill>
                  <a:schemeClr val="accent3"/>
                </a:solidFill>
                <a:latin typeface="+mn-lt"/>
                <a:ea typeface="Montserrat Medium"/>
                <a:cs typeface="Montserrat Medium"/>
                <a:sym typeface="Montserrat Medium"/>
              </a:rPr>
              <a:t>The score for all models was lower than desired. Ideally, they should all be above .90.</a:t>
            </a:r>
            <a:endParaRPr sz="1600" b="1" dirty="0">
              <a:solidFill>
                <a:schemeClr val="tx1"/>
              </a:solidFill>
              <a:latin typeface="Montserrat" panose="020B0604020202020204" charset="0"/>
              <a:ea typeface="Josefin Slab SemiBold"/>
              <a:cs typeface="Josefin Slab SemiBold"/>
              <a:sym typeface="Josefin Slab SemiBold"/>
            </a:endParaRPr>
          </a:p>
        </p:txBody>
      </p:sp>
      <p:sp>
        <p:nvSpPr>
          <p:cNvPr id="2497" name="Google Shape;2497;p90"/>
          <p:cNvSpPr txBox="1">
            <a:spLocks noGrp="1"/>
          </p:cNvSpPr>
          <p:nvPr>
            <p:ph type="title" idx="4294967295"/>
          </p:nvPr>
        </p:nvSpPr>
        <p:spPr>
          <a:xfrm>
            <a:off x="1104686" y="3117565"/>
            <a:ext cx="3467536" cy="418200"/>
          </a:xfrm>
          <a:prstGeom prst="rect">
            <a:avLst/>
          </a:prstGeom>
        </p:spPr>
        <p:txBody>
          <a:bodyPr spcFirstLastPara="1" wrap="square" lIns="91425" tIns="91425" rIns="91425" bIns="91425" anchor="t" anchorCtr="0">
            <a:noAutofit/>
          </a:bodyPr>
          <a:lstStyle/>
          <a:p>
            <a:pPr lvl="0"/>
            <a:r>
              <a:rPr lang="en" sz="1400" b="1" dirty="0" smtClean="0">
                <a:latin typeface="Montserrat"/>
                <a:ea typeface="Montserrat"/>
                <a:cs typeface="Montserrat"/>
                <a:sym typeface="Montserrat"/>
              </a:rPr>
              <a:t>Other Models: </a:t>
            </a:r>
            <a:r>
              <a:rPr lang="en" sz="1300" dirty="0" smtClean="0">
                <a:solidFill>
                  <a:schemeClr val="accent3"/>
                </a:solidFill>
                <a:latin typeface="+mn-lt"/>
                <a:ea typeface="Montserrat"/>
                <a:cs typeface="Montserrat"/>
                <a:sym typeface="Montserrat"/>
              </a:rPr>
              <a:t>Other models can be used to address various issues. This includes classification modeling (regressors were used), so-called XGboosting and AdaBoosting, and </a:t>
            </a:r>
            <a:r>
              <a:rPr lang="en-US" sz="1300" dirty="0" smtClean="0">
                <a:solidFill>
                  <a:schemeClr val="accent3"/>
                </a:solidFill>
                <a:latin typeface="+mn-lt"/>
                <a:ea typeface="Montserrat"/>
                <a:cs typeface="Montserrat"/>
                <a:sym typeface="Montserrat"/>
              </a:rPr>
              <a:t>bootstrap </a:t>
            </a:r>
            <a:r>
              <a:rPr lang="en-US" sz="1300" dirty="0">
                <a:solidFill>
                  <a:schemeClr val="accent3"/>
                </a:solidFill>
                <a:latin typeface="+mn-lt"/>
                <a:ea typeface="Montserrat"/>
                <a:cs typeface="Montserrat"/>
                <a:sym typeface="Montserrat"/>
              </a:rPr>
              <a:t>aggregating</a:t>
            </a:r>
            <a:r>
              <a:rPr lang="en" sz="1300" dirty="0" smtClean="0">
                <a:solidFill>
                  <a:schemeClr val="accent3"/>
                </a:solidFill>
                <a:latin typeface="+mn-lt"/>
                <a:ea typeface="Montserrat"/>
                <a:cs typeface="Montserrat"/>
                <a:sym typeface="Montserrat"/>
              </a:rPr>
              <a:t>. Additionally the parameters can be adjusted. </a:t>
            </a:r>
            <a:endParaRPr sz="1300" b="1" dirty="0">
              <a:latin typeface="Montserrat"/>
              <a:ea typeface="Montserrat"/>
              <a:cs typeface="Montserrat"/>
              <a:sym typeface="Montserrat"/>
            </a:endParaRPr>
          </a:p>
        </p:txBody>
      </p:sp>
      <p:sp>
        <p:nvSpPr>
          <p:cNvPr id="2499" name="Google Shape;2499;p90"/>
          <p:cNvSpPr txBox="1">
            <a:spLocks noGrp="1"/>
          </p:cNvSpPr>
          <p:nvPr>
            <p:ph type="title" idx="4294967295"/>
          </p:nvPr>
        </p:nvSpPr>
        <p:spPr>
          <a:xfrm>
            <a:off x="5116340" y="1898313"/>
            <a:ext cx="3427824" cy="41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dirty="0" smtClean="0">
                <a:latin typeface="Montserrat"/>
                <a:ea typeface="Montserrat"/>
                <a:cs typeface="Montserrat"/>
                <a:sym typeface="Montserrat"/>
              </a:rPr>
              <a:t>Pipeline Changes: </a:t>
            </a:r>
            <a:r>
              <a:rPr lang="en" sz="1300" dirty="0" smtClean="0">
                <a:solidFill>
                  <a:schemeClr val="accent3"/>
                </a:solidFill>
                <a:latin typeface="+mn-lt"/>
                <a:ea typeface="Montserrat"/>
                <a:cs typeface="Montserrat"/>
                <a:sym typeface="Montserrat"/>
              </a:rPr>
              <a:t>The data was edited in pipelines, done in different ways throughout the models to match their specifications. Obviously, the feature engineering was not perfect and can be changed to better adapt to certain models. Just for an example, the mean was used to fill null values for the numeric features. Sometimes this isn’t ideal. </a:t>
            </a:r>
            <a:endParaRPr sz="1300" b="1" dirty="0">
              <a:latin typeface="Montserrat"/>
              <a:ea typeface="Montserrat"/>
              <a:cs typeface="Montserrat"/>
              <a:sym typeface="Montserrat"/>
            </a:endParaRPr>
          </a:p>
        </p:txBody>
      </p:sp>
      <p:sp>
        <p:nvSpPr>
          <p:cNvPr id="2500" name="Google Shape;2500;p90"/>
          <p:cNvSpPr txBox="1">
            <a:spLocks noGrp="1"/>
          </p:cNvSpPr>
          <p:nvPr>
            <p:ph type="title" idx="4294967295"/>
          </p:nvPr>
        </p:nvSpPr>
        <p:spPr>
          <a:xfrm>
            <a:off x="5096018" y="969264"/>
            <a:ext cx="3492400" cy="41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dirty="0" smtClean="0">
                <a:latin typeface="Montserrat"/>
                <a:ea typeface="Montserrat"/>
                <a:cs typeface="Montserrat"/>
                <a:sym typeface="Montserrat"/>
              </a:rPr>
              <a:t>Feature Selection: </a:t>
            </a:r>
            <a:r>
              <a:rPr lang="en" sz="1300" dirty="0" smtClean="0">
                <a:solidFill>
                  <a:schemeClr val="accent3"/>
                </a:solidFill>
                <a:latin typeface="+mn-lt"/>
                <a:ea typeface="Montserrat"/>
                <a:cs typeface="Montserrat"/>
                <a:sym typeface="Montserrat"/>
              </a:rPr>
              <a:t>We never actually used the MLR model for feature selection, which can be used to further tune the model. </a:t>
            </a:r>
            <a:endParaRPr sz="1300" dirty="0">
              <a:solidFill>
                <a:schemeClr val="accent3"/>
              </a:solidFill>
              <a:latin typeface="Montserrat"/>
              <a:ea typeface="Montserrat"/>
              <a:cs typeface="Montserrat"/>
              <a:sym typeface="Montserrat"/>
            </a:endParaRPr>
          </a:p>
        </p:txBody>
      </p:sp>
      <p:sp>
        <p:nvSpPr>
          <p:cNvPr id="2501" name="Google Shape;2501;p90"/>
          <p:cNvSpPr txBox="1">
            <a:spLocks noGrp="1"/>
          </p:cNvSpPr>
          <p:nvPr>
            <p:ph type="title" idx="4294967295"/>
          </p:nvPr>
        </p:nvSpPr>
        <p:spPr>
          <a:xfrm>
            <a:off x="1195123" y="1727740"/>
            <a:ext cx="3377099" cy="418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400" b="1" dirty="0" smtClean="0">
                <a:latin typeface="Montserrat"/>
                <a:ea typeface="Montserrat"/>
                <a:cs typeface="Montserrat"/>
                <a:sym typeface="Montserrat"/>
              </a:rPr>
              <a:t>Beyond Score: </a:t>
            </a:r>
            <a:r>
              <a:rPr lang="en-US" sz="1400" dirty="0" smtClean="0">
                <a:solidFill>
                  <a:schemeClr val="bg2"/>
                </a:solidFill>
                <a:latin typeface="Arial (Body)"/>
                <a:ea typeface="Montserrat"/>
                <a:cs typeface="Montserrat"/>
                <a:sym typeface="Montserrat"/>
              </a:rPr>
              <a:t>The goal of the project was to find the model with the best score. While we did dabble in some other results, ideally one would use the models to truly find out the limits of what they’re capable of. </a:t>
            </a:r>
            <a:endParaRPr sz="1300" b="1" dirty="0">
              <a:latin typeface="Montserrat"/>
              <a:ea typeface="Montserrat"/>
              <a:cs typeface="Montserrat"/>
              <a:sym typeface="Montserrat"/>
            </a:endParaRPr>
          </a:p>
        </p:txBody>
      </p:sp>
      <p:sp>
        <p:nvSpPr>
          <p:cNvPr id="2502" name="Google Shape;2502;p90"/>
          <p:cNvSpPr/>
          <p:nvPr/>
        </p:nvSpPr>
        <p:spPr>
          <a:xfrm>
            <a:off x="720818" y="963416"/>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3" name="Google Shape;2503;p90"/>
          <p:cNvSpPr/>
          <p:nvPr/>
        </p:nvSpPr>
        <p:spPr>
          <a:xfrm>
            <a:off x="738523" y="1810263"/>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4" name="Google Shape;2504;p90"/>
          <p:cNvSpPr/>
          <p:nvPr/>
        </p:nvSpPr>
        <p:spPr>
          <a:xfrm>
            <a:off x="729348" y="3104756"/>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5" name="Google Shape;2505;p90"/>
          <p:cNvSpPr/>
          <p:nvPr/>
        </p:nvSpPr>
        <p:spPr>
          <a:xfrm>
            <a:off x="4615981" y="930864"/>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6" name="Google Shape;2506;p90"/>
          <p:cNvSpPr/>
          <p:nvPr/>
        </p:nvSpPr>
        <p:spPr>
          <a:xfrm>
            <a:off x="4615981" y="1810263"/>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7" name="Google Shape;2507;p90"/>
          <p:cNvSpPr txBox="1"/>
          <p:nvPr/>
        </p:nvSpPr>
        <p:spPr>
          <a:xfrm>
            <a:off x="814248" y="1049907"/>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Montserrat"/>
                <a:ea typeface="Montserrat"/>
                <a:cs typeface="Montserrat"/>
                <a:sym typeface="Montserrat"/>
              </a:rPr>
              <a:t>1</a:t>
            </a:r>
            <a:endParaRPr dirty="0">
              <a:latin typeface="Montserrat Medium"/>
              <a:ea typeface="Montserrat Medium"/>
              <a:cs typeface="Montserrat Medium"/>
              <a:sym typeface="Montserrat Medium"/>
            </a:endParaRPr>
          </a:p>
        </p:txBody>
      </p:sp>
      <p:sp>
        <p:nvSpPr>
          <p:cNvPr id="2508" name="Google Shape;2508;p90"/>
          <p:cNvSpPr txBox="1"/>
          <p:nvPr/>
        </p:nvSpPr>
        <p:spPr>
          <a:xfrm>
            <a:off x="823423" y="1898313"/>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Montserrat"/>
                <a:ea typeface="Montserrat"/>
                <a:cs typeface="Montserrat"/>
                <a:sym typeface="Montserrat"/>
              </a:rPr>
              <a:t>2</a:t>
            </a:r>
            <a:endParaRPr dirty="0">
              <a:latin typeface="Montserrat Medium"/>
              <a:ea typeface="Montserrat Medium"/>
              <a:cs typeface="Montserrat Medium"/>
              <a:sym typeface="Montserrat Medium"/>
            </a:endParaRPr>
          </a:p>
        </p:txBody>
      </p:sp>
      <p:sp>
        <p:nvSpPr>
          <p:cNvPr id="2509" name="Google Shape;2509;p90"/>
          <p:cNvSpPr txBox="1"/>
          <p:nvPr/>
        </p:nvSpPr>
        <p:spPr>
          <a:xfrm>
            <a:off x="815882" y="3192806"/>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Montserrat"/>
                <a:ea typeface="Montserrat"/>
                <a:cs typeface="Montserrat"/>
                <a:sym typeface="Montserrat"/>
              </a:rPr>
              <a:t>3</a:t>
            </a:r>
            <a:endParaRPr dirty="0">
              <a:latin typeface="Montserrat Medium"/>
              <a:ea typeface="Montserrat Medium"/>
              <a:cs typeface="Montserrat Medium"/>
              <a:sym typeface="Montserrat Medium"/>
            </a:endParaRPr>
          </a:p>
        </p:txBody>
      </p:sp>
      <p:sp>
        <p:nvSpPr>
          <p:cNvPr id="2510" name="Google Shape;2510;p90"/>
          <p:cNvSpPr txBox="1"/>
          <p:nvPr/>
        </p:nvSpPr>
        <p:spPr>
          <a:xfrm>
            <a:off x="4700881" y="1015006"/>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smtClean="0">
                <a:solidFill>
                  <a:schemeClr val="lt1"/>
                </a:solidFill>
                <a:latin typeface="Montserrat"/>
                <a:ea typeface="Montserrat"/>
                <a:cs typeface="Montserrat"/>
                <a:sym typeface="Montserrat"/>
              </a:rPr>
              <a:t>1</a:t>
            </a:r>
            <a:endParaRPr dirty="0">
              <a:latin typeface="Montserrat Medium"/>
              <a:ea typeface="Montserrat Medium"/>
              <a:cs typeface="Montserrat Medium"/>
              <a:sym typeface="Montserrat Medium"/>
            </a:endParaRPr>
          </a:p>
        </p:txBody>
      </p:sp>
      <p:sp>
        <p:nvSpPr>
          <p:cNvPr id="2511" name="Google Shape;2511;p90"/>
          <p:cNvSpPr txBox="1"/>
          <p:nvPr/>
        </p:nvSpPr>
        <p:spPr>
          <a:xfrm>
            <a:off x="4709357" y="1898313"/>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smtClean="0">
                <a:solidFill>
                  <a:schemeClr val="lt1"/>
                </a:solidFill>
                <a:latin typeface="Montserrat"/>
                <a:ea typeface="Montserrat"/>
                <a:cs typeface="Montserrat"/>
                <a:sym typeface="Montserrat"/>
              </a:rPr>
              <a:t>2</a:t>
            </a:r>
            <a:endParaRPr dirty="0">
              <a:latin typeface="Montserrat Medium"/>
              <a:ea typeface="Montserrat Medium"/>
              <a:cs typeface="Montserrat Medium"/>
              <a:sym typeface="Montserrat Medium"/>
            </a:endParaRPr>
          </a:p>
        </p:txBody>
      </p:sp>
      <p:sp>
        <p:nvSpPr>
          <p:cNvPr id="25" name="Google Shape;2490;p90"/>
          <p:cNvSpPr txBox="1">
            <a:spLocks/>
          </p:cNvSpPr>
          <p:nvPr/>
        </p:nvSpPr>
        <p:spPr>
          <a:xfrm>
            <a:off x="2643739" y="411275"/>
            <a:ext cx="4304700" cy="48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150"/>
              <a:buFont typeface="Montserrat Black"/>
              <a:buNone/>
              <a:defRPr sz="215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2pPr>
            <a:lvl3pPr marR="0" lvl="2"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3pPr>
            <a:lvl4pPr marR="0" lvl="3"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4pPr>
            <a:lvl5pPr marR="0" lvl="4"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5pPr>
            <a:lvl6pPr marR="0" lvl="5"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6pPr>
            <a:lvl7pPr marR="0" lvl="6"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7pPr>
            <a:lvl8pPr marR="0" lvl="7"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8pPr>
            <a:lvl9pPr marR="0" lvl="8"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9pPr>
          </a:lstStyle>
          <a:p>
            <a:r>
              <a:rPr lang="en-US" dirty="0" smtClean="0"/>
              <a:t>Modeling</a:t>
            </a:r>
            <a:endParaRPr lang="en-US" dirty="0"/>
          </a:p>
        </p:txBody>
      </p:sp>
      <p:sp>
        <p:nvSpPr>
          <p:cNvPr id="26" name="Google Shape;2490;p90"/>
          <p:cNvSpPr txBox="1">
            <a:spLocks/>
          </p:cNvSpPr>
          <p:nvPr/>
        </p:nvSpPr>
        <p:spPr>
          <a:xfrm>
            <a:off x="4724318" y="411275"/>
            <a:ext cx="4304700" cy="48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150"/>
              <a:buFont typeface="Montserrat Black"/>
              <a:buNone/>
              <a:defRPr sz="215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2pPr>
            <a:lvl3pPr marR="0" lvl="2"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3pPr>
            <a:lvl4pPr marR="0" lvl="3"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4pPr>
            <a:lvl5pPr marR="0" lvl="4"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5pPr>
            <a:lvl6pPr marR="0" lvl="5"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6pPr>
            <a:lvl7pPr marR="0" lvl="6"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7pPr>
            <a:lvl8pPr marR="0" lvl="7"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8pPr>
            <a:lvl9pPr marR="0" lvl="8"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9pPr>
          </a:lstStyle>
          <a:p>
            <a:r>
              <a:rPr lang="en-US" dirty="0" smtClean="0"/>
              <a:t>Data</a:t>
            </a:r>
            <a:endParaRPr lang="en-US" dirty="0"/>
          </a:p>
        </p:txBody>
      </p:sp>
      <p:cxnSp>
        <p:nvCxnSpPr>
          <p:cNvPr id="27" name="Google Shape;2491;p90"/>
          <p:cNvCxnSpPr/>
          <p:nvPr/>
        </p:nvCxnSpPr>
        <p:spPr>
          <a:xfrm>
            <a:off x="2105539" y="900875"/>
            <a:ext cx="4842900" cy="0"/>
          </a:xfrm>
          <a:prstGeom prst="straightConnector1">
            <a:avLst/>
          </a:prstGeom>
          <a:noFill/>
          <a:ln w="9525" cap="flat" cmpd="sng">
            <a:solidFill>
              <a:schemeClr val="accent1"/>
            </a:solidFill>
            <a:prstDash val="solid"/>
            <a:round/>
            <a:headEnd type="none" w="med" len="med"/>
            <a:tailEnd type="none" w="med" len="med"/>
          </a:ln>
        </p:spPr>
      </p:cxnSp>
      <p:sp>
        <p:nvSpPr>
          <p:cNvPr id="23" name="Google Shape;2504;p90"/>
          <p:cNvSpPr/>
          <p:nvPr/>
        </p:nvSpPr>
        <p:spPr>
          <a:xfrm>
            <a:off x="4617896" y="3849012"/>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511;p90"/>
          <p:cNvSpPr txBox="1"/>
          <p:nvPr/>
        </p:nvSpPr>
        <p:spPr>
          <a:xfrm>
            <a:off x="4697919" y="3937062"/>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smtClean="0">
                <a:solidFill>
                  <a:schemeClr val="lt1"/>
                </a:solidFill>
                <a:latin typeface="Montserrat"/>
                <a:ea typeface="Montserrat"/>
                <a:cs typeface="Montserrat"/>
                <a:sym typeface="Montserrat"/>
              </a:rPr>
              <a:t>3</a:t>
            </a:r>
            <a:endParaRPr dirty="0">
              <a:latin typeface="Montserrat Medium"/>
              <a:ea typeface="Montserrat Medium"/>
              <a:cs typeface="Montserrat Medium"/>
              <a:sym typeface="Montserrat Medium"/>
            </a:endParaRPr>
          </a:p>
        </p:txBody>
      </p:sp>
      <p:sp>
        <p:nvSpPr>
          <p:cNvPr id="28" name="Google Shape;2499;p90"/>
          <p:cNvSpPr txBox="1">
            <a:spLocks/>
          </p:cNvSpPr>
          <p:nvPr/>
        </p:nvSpPr>
        <p:spPr>
          <a:xfrm>
            <a:off x="5064742" y="3937062"/>
            <a:ext cx="3427824" cy="418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2pPr>
            <a:lvl3pPr marR="0" lvl="2"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3pPr>
            <a:lvl4pPr marR="0" lvl="3"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4pPr>
            <a:lvl5pPr marR="0" lvl="4"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5pPr>
            <a:lvl6pPr marR="0" lvl="5"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6pPr>
            <a:lvl7pPr marR="0" lvl="6"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7pPr>
            <a:lvl8pPr marR="0" lvl="7"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8pPr>
            <a:lvl9pPr marR="0" lvl="8"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9pPr>
          </a:lstStyle>
          <a:p>
            <a:r>
              <a:rPr lang="en" sz="1300" b="1" dirty="0">
                <a:latin typeface="Montserrat"/>
                <a:ea typeface="Montserrat"/>
                <a:cs typeface="Montserrat"/>
                <a:sym typeface="Montserrat"/>
              </a:rPr>
              <a:t>Feature Engineering </a:t>
            </a:r>
            <a:r>
              <a:rPr lang="en-US" sz="1300" b="1" dirty="0" smtClean="0">
                <a:latin typeface="Montserrat"/>
                <a:ea typeface="Montserrat"/>
                <a:cs typeface="Montserrat"/>
                <a:sym typeface="Montserrat"/>
              </a:rPr>
              <a:t>: </a:t>
            </a:r>
            <a:r>
              <a:rPr lang="en-US" sz="1300" dirty="0" smtClean="0">
                <a:solidFill>
                  <a:schemeClr val="accent3"/>
                </a:solidFill>
                <a:latin typeface="+mn-lt"/>
                <a:ea typeface="Montserrat"/>
                <a:cs typeface="Montserrat"/>
                <a:sym typeface="Montserrat"/>
              </a:rPr>
              <a:t>Some features were changed to account for their uselessness in the grand scheme of the data. This can be done for other features, such as with total baths. </a:t>
            </a:r>
            <a:endParaRPr lang="en-US" sz="1300" b="1" dirty="0">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503"/>
                                        </p:tgtEl>
                                        <p:attrNameLst>
                                          <p:attrName>style.visibility</p:attrName>
                                        </p:attrNameLst>
                                      </p:cBhvr>
                                      <p:to>
                                        <p:strVal val="visible"/>
                                      </p:to>
                                    </p:set>
                                    <p:anim calcmode="lin" valueType="num">
                                      <p:cBhvr additive="base">
                                        <p:cTn id="7" dur="1100"/>
                                        <p:tgtEl>
                                          <p:spTgt spid="2503"/>
                                        </p:tgtEl>
                                        <p:attrNameLst>
                                          <p:attrName>ppt_w</p:attrName>
                                        </p:attrNameLst>
                                      </p:cBhvr>
                                      <p:tavLst>
                                        <p:tav tm="0">
                                          <p:val>
                                            <p:strVal val="0"/>
                                          </p:val>
                                        </p:tav>
                                        <p:tav tm="100000">
                                          <p:val>
                                            <p:strVal val="#ppt_w"/>
                                          </p:val>
                                        </p:tav>
                                      </p:tavLst>
                                    </p:anim>
                                    <p:anim calcmode="lin" valueType="num">
                                      <p:cBhvr additive="base">
                                        <p:cTn id="8" dur="1100"/>
                                        <p:tgtEl>
                                          <p:spTgt spid="2503"/>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504"/>
                                        </p:tgtEl>
                                        <p:attrNameLst>
                                          <p:attrName>style.visibility</p:attrName>
                                        </p:attrNameLst>
                                      </p:cBhvr>
                                      <p:to>
                                        <p:strVal val="visible"/>
                                      </p:to>
                                    </p:set>
                                    <p:anim calcmode="lin" valueType="num">
                                      <p:cBhvr additive="base">
                                        <p:cTn id="11" dur="1000"/>
                                        <p:tgtEl>
                                          <p:spTgt spid="2504"/>
                                        </p:tgtEl>
                                        <p:attrNameLst>
                                          <p:attrName>ppt_w</p:attrName>
                                        </p:attrNameLst>
                                      </p:cBhvr>
                                      <p:tavLst>
                                        <p:tav tm="0">
                                          <p:val>
                                            <p:strVal val="0"/>
                                          </p:val>
                                        </p:tav>
                                        <p:tav tm="100000">
                                          <p:val>
                                            <p:strVal val="#ppt_w"/>
                                          </p:val>
                                        </p:tav>
                                      </p:tavLst>
                                    </p:anim>
                                    <p:anim calcmode="lin" valueType="num">
                                      <p:cBhvr additive="base">
                                        <p:cTn id="12" dur="1000"/>
                                        <p:tgtEl>
                                          <p:spTgt spid="2504"/>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2505"/>
                                        </p:tgtEl>
                                        <p:attrNameLst>
                                          <p:attrName>style.visibility</p:attrName>
                                        </p:attrNameLst>
                                      </p:cBhvr>
                                      <p:to>
                                        <p:strVal val="visible"/>
                                      </p:to>
                                    </p:set>
                                    <p:anim calcmode="lin" valueType="num">
                                      <p:cBhvr additive="base">
                                        <p:cTn id="15" dur="1000"/>
                                        <p:tgtEl>
                                          <p:spTgt spid="2505"/>
                                        </p:tgtEl>
                                        <p:attrNameLst>
                                          <p:attrName>ppt_w</p:attrName>
                                        </p:attrNameLst>
                                      </p:cBhvr>
                                      <p:tavLst>
                                        <p:tav tm="0">
                                          <p:val>
                                            <p:strVal val="0"/>
                                          </p:val>
                                        </p:tav>
                                        <p:tav tm="100000">
                                          <p:val>
                                            <p:strVal val="#ppt_w"/>
                                          </p:val>
                                        </p:tav>
                                      </p:tavLst>
                                    </p:anim>
                                    <p:anim calcmode="lin" valueType="num">
                                      <p:cBhvr additive="base">
                                        <p:cTn id="16" dur="1000"/>
                                        <p:tgtEl>
                                          <p:spTgt spid="2505"/>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2506"/>
                                        </p:tgtEl>
                                        <p:attrNameLst>
                                          <p:attrName>style.visibility</p:attrName>
                                        </p:attrNameLst>
                                      </p:cBhvr>
                                      <p:to>
                                        <p:strVal val="visible"/>
                                      </p:to>
                                    </p:set>
                                    <p:anim calcmode="lin" valueType="num">
                                      <p:cBhvr additive="base">
                                        <p:cTn id="19" dur="1000"/>
                                        <p:tgtEl>
                                          <p:spTgt spid="2506"/>
                                        </p:tgtEl>
                                        <p:attrNameLst>
                                          <p:attrName>ppt_w</p:attrName>
                                        </p:attrNameLst>
                                      </p:cBhvr>
                                      <p:tavLst>
                                        <p:tav tm="0">
                                          <p:val>
                                            <p:strVal val="0"/>
                                          </p:val>
                                        </p:tav>
                                        <p:tav tm="100000">
                                          <p:val>
                                            <p:strVal val="#ppt_w"/>
                                          </p:val>
                                        </p:tav>
                                      </p:tavLst>
                                    </p:anim>
                                    <p:anim calcmode="lin" valueType="num">
                                      <p:cBhvr additive="base">
                                        <p:cTn id="20" dur="1000"/>
                                        <p:tgtEl>
                                          <p:spTgt spid="2506"/>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2502"/>
                                        </p:tgtEl>
                                        <p:attrNameLst>
                                          <p:attrName>style.visibility</p:attrName>
                                        </p:attrNameLst>
                                      </p:cBhvr>
                                      <p:to>
                                        <p:strVal val="visible"/>
                                      </p:to>
                                    </p:set>
                                    <p:anim calcmode="lin" valueType="num">
                                      <p:cBhvr additive="base">
                                        <p:cTn id="23" dur="1000"/>
                                        <p:tgtEl>
                                          <p:spTgt spid="2502"/>
                                        </p:tgtEl>
                                        <p:attrNameLst>
                                          <p:attrName>ppt_w</p:attrName>
                                        </p:attrNameLst>
                                      </p:cBhvr>
                                      <p:tavLst>
                                        <p:tav tm="0">
                                          <p:val>
                                            <p:strVal val="0"/>
                                          </p:val>
                                        </p:tav>
                                        <p:tav tm="100000">
                                          <p:val>
                                            <p:strVal val="#ppt_w"/>
                                          </p:val>
                                        </p:tav>
                                      </p:tavLst>
                                    </p:anim>
                                    <p:anim calcmode="lin" valueType="num">
                                      <p:cBhvr additive="base">
                                        <p:cTn id="24" dur="1000"/>
                                        <p:tgtEl>
                                          <p:spTgt spid="2502"/>
                                        </p:tgtEl>
                                        <p:attrNameLst>
                                          <p:attrName>ppt_h</p:attrName>
                                        </p:attrNameLst>
                                      </p:cBhvr>
                                      <p:tavLst>
                                        <p:tav tm="0">
                                          <p:val>
                                            <p:strVal val="0"/>
                                          </p:val>
                                        </p:tav>
                                        <p:tav tm="100000">
                                          <p:val>
                                            <p:strVal val="#ppt_h"/>
                                          </p:val>
                                        </p:tav>
                                      </p:tavLst>
                                    </p:anim>
                                  </p:childTnLst>
                                </p:cTn>
                              </p:par>
                              <p:par>
                                <p:cTn id="25" presetID="10" presetClass="entr" presetSubtype="0" fill="hold" nodeType="withEffect">
                                  <p:stCondLst>
                                    <p:cond delay="0"/>
                                  </p:stCondLst>
                                  <p:childTnLst>
                                    <p:set>
                                      <p:cBhvr>
                                        <p:cTn id="26" dur="1" fill="hold">
                                          <p:stCondLst>
                                            <p:cond delay="0"/>
                                          </p:stCondLst>
                                        </p:cTn>
                                        <p:tgtEl>
                                          <p:spTgt spid="2492"/>
                                        </p:tgtEl>
                                        <p:attrNameLst>
                                          <p:attrName>style.visibility</p:attrName>
                                        </p:attrNameLst>
                                      </p:cBhvr>
                                      <p:to>
                                        <p:strVal val="visible"/>
                                      </p:to>
                                    </p:set>
                                    <p:animEffect transition="in" filter="fade">
                                      <p:cBhvr>
                                        <p:cTn id="27" dur="1000"/>
                                        <p:tgtEl>
                                          <p:spTgt spid="2492"/>
                                        </p:tgtEl>
                                      </p:cBhvr>
                                    </p:animEffect>
                                  </p:childTnLst>
                                </p:cTn>
                              </p:par>
                              <p:par>
                                <p:cTn id="28" presetID="10" presetClass="entr" presetSubtype="0" fill="hold" nodeType="withEffect">
                                  <p:stCondLst>
                                    <p:cond delay="0"/>
                                  </p:stCondLst>
                                  <p:childTnLst>
                                    <p:set>
                                      <p:cBhvr>
                                        <p:cTn id="29" dur="1" fill="hold">
                                          <p:stCondLst>
                                            <p:cond delay="0"/>
                                          </p:stCondLst>
                                        </p:cTn>
                                        <p:tgtEl>
                                          <p:spTgt spid="2497"/>
                                        </p:tgtEl>
                                        <p:attrNameLst>
                                          <p:attrName>style.visibility</p:attrName>
                                        </p:attrNameLst>
                                      </p:cBhvr>
                                      <p:to>
                                        <p:strVal val="visible"/>
                                      </p:to>
                                    </p:set>
                                    <p:animEffect transition="in" filter="fade">
                                      <p:cBhvr>
                                        <p:cTn id="30" dur="1000"/>
                                        <p:tgtEl>
                                          <p:spTgt spid="2497"/>
                                        </p:tgtEl>
                                      </p:cBhvr>
                                    </p:animEffect>
                                  </p:childTnLst>
                                </p:cTn>
                              </p:par>
                              <p:par>
                                <p:cTn id="31" presetID="10" presetClass="entr" presetSubtype="0" fill="hold" nodeType="withEffect">
                                  <p:stCondLst>
                                    <p:cond delay="0"/>
                                  </p:stCondLst>
                                  <p:childTnLst>
                                    <p:set>
                                      <p:cBhvr>
                                        <p:cTn id="32" dur="1" fill="hold">
                                          <p:stCondLst>
                                            <p:cond delay="0"/>
                                          </p:stCondLst>
                                        </p:cTn>
                                        <p:tgtEl>
                                          <p:spTgt spid="2501"/>
                                        </p:tgtEl>
                                        <p:attrNameLst>
                                          <p:attrName>style.visibility</p:attrName>
                                        </p:attrNameLst>
                                      </p:cBhvr>
                                      <p:to>
                                        <p:strVal val="visible"/>
                                      </p:to>
                                    </p:set>
                                    <p:animEffect transition="in" filter="fade">
                                      <p:cBhvr>
                                        <p:cTn id="33" dur="1000"/>
                                        <p:tgtEl>
                                          <p:spTgt spid="2501"/>
                                        </p:tgtEl>
                                      </p:cBhvr>
                                    </p:animEffect>
                                  </p:childTnLst>
                                </p:cTn>
                              </p:par>
                              <p:par>
                                <p:cTn id="34" presetID="10" presetClass="entr" presetSubtype="0" fill="hold" nodeType="withEffect">
                                  <p:stCondLst>
                                    <p:cond delay="0"/>
                                  </p:stCondLst>
                                  <p:childTnLst>
                                    <p:set>
                                      <p:cBhvr>
                                        <p:cTn id="35" dur="1" fill="hold">
                                          <p:stCondLst>
                                            <p:cond delay="0"/>
                                          </p:stCondLst>
                                        </p:cTn>
                                        <p:tgtEl>
                                          <p:spTgt spid="2499"/>
                                        </p:tgtEl>
                                        <p:attrNameLst>
                                          <p:attrName>style.visibility</p:attrName>
                                        </p:attrNameLst>
                                      </p:cBhvr>
                                      <p:to>
                                        <p:strVal val="visible"/>
                                      </p:to>
                                    </p:set>
                                    <p:animEffect transition="in" filter="fade">
                                      <p:cBhvr>
                                        <p:cTn id="36" dur="1000"/>
                                        <p:tgtEl>
                                          <p:spTgt spid="2499"/>
                                        </p:tgtEl>
                                      </p:cBhvr>
                                    </p:animEffect>
                                  </p:childTnLst>
                                </p:cTn>
                              </p:par>
                              <p:par>
                                <p:cTn id="37" presetID="10" presetClass="entr" presetSubtype="0" fill="hold" nodeType="withEffect">
                                  <p:stCondLst>
                                    <p:cond delay="0"/>
                                  </p:stCondLst>
                                  <p:childTnLst>
                                    <p:set>
                                      <p:cBhvr>
                                        <p:cTn id="38" dur="1" fill="hold">
                                          <p:stCondLst>
                                            <p:cond delay="0"/>
                                          </p:stCondLst>
                                        </p:cTn>
                                        <p:tgtEl>
                                          <p:spTgt spid="2500"/>
                                        </p:tgtEl>
                                        <p:attrNameLst>
                                          <p:attrName>style.visibility</p:attrName>
                                        </p:attrNameLst>
                                      </p:cBhvr>
                                      <p:to>
                                        <p:strVal val="visible"/>
                                      </p:to>
                                    </p:set>
                                    <p:animEffect transition="in" filter="fade">
                                      <p:cBhvr>
                                        <p:cTn id="39" dur="1000"/>
                                        <p:tgtEl>
                                          <p:spTgt spid="2500"/>
                                        </p:tgtEl>
                                      </p:cBhvr>
                                    </p:animEffect>
                                  </p:childTnLst>
                                </p:cTn>
                              </p:par>
                              <p:par>
                                <p:cTn id="40" presetID="23" presetClass="entr" presetSubtype="16"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additive="base">
                                        <p:cTn id="42" dur="1000"/>
                                        <p:tgtEl>
                                          <p:spTgt spid="23"/>
                                        </p:tgtEl>
                                        <p:attrNameLst>
                                          <p:attrName>ppt_w</p:attrName>
                                        </p:attrNameLst>
                                      </p:cBhvr>
                                      <p:tavLst>
                                        <p:tav tm="0">
                                          <p:val>
                                            <p:strVal val="0"/>
                                          </p:val>
                                        </p:tav>
                                        <p:tav tm="100000">
                                          <p:val>
                                            <p:strVal val="#ppt_w"/>
                                          </p:val>
                                        </p:tav>
                                      </p:tavLst>
                                    </p:anim>
                                    <p:anim calcmode="lin" valueType="num">
                                      <p:cBhvr additive="base">
                                        <p:cTn id="43" dur="1000"/>
                                        <p:tgtEl>
                                          <p:spTgt spid="23"/>
                                        </p:tgtEl>
                                        <p:attrNameLst>
                                          <p:attrName>ppt_h</p:attrName>
                                        </p:attrNameLst>
                                      </p:cBhvr>
                                      <p:tavLst>
                                        <p:tav tm="0">
                                          <p:val>
                                            <p:strVal val="0"/>
                                          </p:val>
                                        </p:tav>
                                        <p:tav tm="100000">
                                          <p:val>
                                            <p:strVal val="#ppt_h"/>
                                          </p:val>
                                        </p:tav>
                                      </p:tavLst>
                                    </p:anim>
                                  </p:childTnLst>
                                </p:cTn>
                              </p:par>
                              <p:par>
                                <p:cTn id="44" presetID="10" presetClass="entr" presetSubtype="0" fill="hold"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85"/>
        <p:cNvGrpSpPr/>
        <p:nvPr/>
      </p:nvGrpSpPr>
      <p:grpSpPr>
        <a:xfrm>
          <a:off x="0" y="0"/>
          <a:ext cx="0" cy="0"/>
          <a:chOff x="0" y="0"/>
          <a:chExt cx="0" cy="0"/>
        </a:xfrm>
      </p:grpSpPr>
      <p:sp>
        <p:nvSpPr>
          <p:cNvPr id="2586" name="Google Shape;2586;p95"/>
          <p:cNvSpPr txBox="1">
            <a:spLocks noGrp="1"/>
          </p:cNvSpPr>
          <p:nvPr>
            <p:ph type="title"/>
          </p:nvPr>
        </p:nvSpPr>
        <p:spPr>
          <a:xfrm>
            <a:off x="-23274" y="150315"/>
            <a:ext cx="5863163"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Questions? Comments? Suggestions?</a:t>
            </a:r>
            <a:endParaRPr dirty="0"/>
          </a:p>
        </p:txBody>
      </p:sp>
      <p:cxnSp>
        <p:nvCxnSpPr>
          <p:cNvPr id="2594" name="Google Shape;2594;p95"/>
          <p:cNvCxnSpPr/>
          <p:nvPr/>
        </p:nvCxnSpPr>
        <p:spPr>
          <a:xfrm>
            <a:off x="-150642" y="684045"/>
            <a:ext cx="6117900" cy="0"/>
          </a:xfrm>
          <a:prstGeom prst="straightConnector1">
            <a:avLst/>
          </a:prstGeom>
          <a:noFill/>
          <a:ln w="9525" cap="flat" cmpd="sng">
            <a:solidFill>
              <a:schemeClr val="accent1"/>
            </a:solidFill>
            <a:prstDash val="solid"/>
            <a:round/>
            <a:headEnd type="none" w="med" len="med"/>
            <a:tailEnd type="none" w="med" len="med"/>
          </a:ln>
        </p:spPr>
      </p:cxnSp>
      <p:sp>
        <p:nvSpPr>
          <p:cNvPr id="11" name="TextBox 10"/>
          <p:cNvSpPr txBox="1"/>
          <p:nvPr/>
        </p:nvSpPr>
        <p:spPr>
          <a:xfrm>
            <a:off x="-23274" y="728176"/>
            <a:ext cx="7445829" cy="707886"/>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2000" dirty="0" smtClean="0">
                <a:solidFill>
                  <a:schemeClr val="accent3"/>
                </a:solidFill>
              </a:rPr>
              <a:t>Massive thank you to my mentor Vinod, who pushed me well beyond what I knew to complete this project. </a:t>
            </a:r>
            <a:endParaRPr lang="en-US" sz="2000" dirty="0">
              <a:solidFill>
                <a:schemeClr val="accent3"/>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0702" y="1726163"/>
            <a:ext cx="4693298" cy="341733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75" y="1726163"/>
            <a:ext cx="4473977" cy="3417337"/>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06"/>
        <p:cNvGrpSpPr/>
        <p:nvPr/>
      </p:nvGrpSpPr>
      <p:grpSpPr>
        <a:xfrm>
          <a:off x="0" y="0"/>
          <a:ext cx="0" cy="0"/>
          <a:chOff x="0" y="0"/>
          <a:chExt cx="0" cy="0"/>
        </a:xfrm>
      </p:grpSpPr>
      <p:sp>
        <p:nvSpPr>
          <p:cNvPr id="1708" name="Google Shape;1708;p62"/>
          <p:cNvSpPr txBox="1">
            <a:spLocks noGrp="1"/>
          </p:cNvSpPr>
          <p:nvPr>
            <p:ph type="subTitle" idx="1"/>
          </p:nvPr>
        </p:nvSpPr>
        <p:spPr>
          <a:xfrm>
            <a:off x="100499" y="987856"/>
            <a:ext cx="6169324" cy="1120861"/>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accent1"/>
              </a:buClr>
              <a:buFont typeface="Arial" panose="020B0604020202020204" pitchFamily="34" charset="0"/>
              <a:buChar char="●"/>
            </a:pPr>
            <a:r>
              <a:rPr lang="en" dirty="0" smtClean="0">
                <a:latin typeface="Source Sans Pro"/>
              </a:rPr>
              <a:t>Before beginning any sort of analysis, one must examine whether or not the data “can” be anyalyzed properly to begin with. The typical dataset is split between numeric, categorical, and ordinal values. When coding, one has to ensure values are consistently classified throughout. </a:t>
            </a:r>
          </a:p>
          <a:p>
            <a:pPr marL="0" lvl="0" indent="0" algn="l" rtl="0">
              <a:spcBef>
                <a:spcPts val="0"/>
              </a:spcBef>
              <a:spcAft>
                <a:spcPts val="0"/>
              </a:spcAft>
              <a:buClr>
                <a:schemeClr val="accent5"/>
              </a:buClr>
            </a:pPr>
            <a:endParaRPr lang="en" sz="1300" dirty="0" smtClean="0">
              <a:latin typeface="Source Sans Pro"/>
            </a:endParaRPr>
          </a:p>
          <a:p>
            <a:pPr marL="742950" lvl="1" indent="-285750" algn="l">
              <a:buClr>
                <a:schemeClr val="accent1"/>
              </a:buClr>
              <a:buSzPct val="100000"/>
              <a:buFont typeface="Arial" panose="020B0604020202020204" pitchFamily="34" charset="0"/>
              <a:buChar char="•"/>
            </a:pPr>
            <a:r>
              <a:rPr lang="en-US" sz="1400" dirty="0" smtClean="0">
                <a:latin typeface="Source Sans Pro"/>
              </a:rPr>
              <a:t>As a few examples, ‘</a:t>
            </a:r>
            <a:r>
              <a:rPr lang="en-US" sz="1400" dirty="0" err="1" smtClean="0">
                <a:latin typeface="Source Sans Pro"/>
              </a:rPr>
              <a:t>MSSubClass</a:t>
            </a:r>
            <a:r>
              <a:rPr lang="en-US" sz="1400" dirty="0" smtClean="0">
                <a:latin typeface="Source Sans Pro"/>
              </a:rPr>
              <a:t>’ is actually a category, not an integer, and dates, like ‘</a:t>
            </a:r>
            <a:r>
              <a:rPr lang="en-US" sz="1400" dirty="0" err="1" smtClean="0">
                <a:latin typeface="Source Sans Pro"/>
              </a:rPr>
              <a:t>YearBuilt</a:t>
            </a:r>
            <a:r>
              <a:rPr lang="en-US" sz="1400" dirty="0" smtClean="0">
                <a:latin typeface="Source Sans Pro"/>
              </a:rPr>
              <a:t>’ and ‘</a:t>
            </a:r>
            <a:r>
              <a:rPr lang="en-US" sz="1400" dirty="0" err="1" smtClean="0">
                <a:latin typeface="Source Sans Pro"/>
              </a:rPr>
              <a:t>YearRemodAdd</a:t>
            </a:r>
            <a:r>
              <a:rPr lang="en-US" sz="1400" dirty="0" smtClean="0">
                <a:latin typeface="Source Sans Pro"/>
              </a:rPr>
              <a:t>’, are also categories. PID is ultimately pointless as a feature when it comes to what we initially want to look at. </a:t>
            </a:r>
          </a:p>
          <a:p>
            <a:pPr marL="742950" lvl="1" indent="-285750" algn="l">
              <a:buClr>
                <a:schemeClr val="accent5"/>
              </a:buClr>
              <a:buSzPct val="100000"/>
              <a:buFont typeface="Arial" panose="020B0604020202020204" pitchFamily="34" charset="0"/>
              <a:buChar char="•"/>
            </a:pPr>
            <a:endParaRPr lang="en-US" sz="1400" dirty="0">
              <a:latin typeface="Source Sans Pro"/>
            </a:endParaRPr>
          </a:p>
          <a:p>
            <a:pPr marL="742950" lvl="1" indent="-285750" algn="l">
              <a:buClr>
                <a:schemeClr val="accent5"/>
              </a:buClr>
              <a:buSzPct val="100000"/>
              <a:buFont typeface="Arial" panose="020B0604020202020204" pitchFamily="34" charset="0"/>
              <a:buChar char="•"/>
            </a:pPr>
            <a:r>
              <a:rPr lang="en-US" sz="1400" dirty="0" smtClean="0">
                <a:latin typeface="Source Sans Pro"/>
              </a:rPr>
              <a:t>It is necessary to convert these to their proper data types, otherwise errors may occur or results may appear different than expected.</a:t>
            </a:r>
          </a:p>
          <a:p>
            <a:pPr marL="742950" lvl="1" indent="-285750" algn="l">
              <a:buClr>
                <a:schemeClr val="accent5"/>
              </a:buClr>
              <a:buSzPct val="100000"/>
              <a:buFont typeface="Arial" panose="020B0604020202020204" pitchFamily="34" charset="0"/>
              <a:buChar char="•"/>
            </a:pPr>
            <a:endParaRPr lang="en-US" sz="1400" dirty="0">
              <a:latin typeface="Source Sans Pro"/>
            </a:endParaRPr>
          </a:p>
          <a:p>
            <a:pPr marL="742950" lvl="1" indent="-285750" algn="l">
              <a:buClr>
                <a:schemeClr val="accent5"/>
              </a:buClr>
              <a:buSzPct val="100000"/>
              <a:buFont typeface="Arial" panose="020B0604020202020204" pitchFamily="34" charset="0"/>
              <a:buChar char="•"/>
            </a:pPr>
            <a:r>
              <a:rPr lang="en-US" sz="1400" dirty="0">
                <a:latin typeface="Source Sans Pro"/>
              </a:rPr>
              <a:t>Variables like </a:t>
            </a:r>
            <a:r>
              <a:rPr lang="en-US" sz="1400" dirty="0" smtClean="0">
                <a:latin typeface="Source Sans Pro"/>
              </a:rPr>
              <a:t>‘</a:t>
            </a:r>
            <a:r>
              <a:rPr lang="en-US" sz="1400" dirty="0" err="1" smtClean="0">
                <a:latin typeface="Source Sans Pro"/>
              </a:rPr>
              <a:t>OverallQual</a:t>
            </a:r>
            <a:r>
              <a:rPr lang="en-US" sz="1400" dirty="0" smtClean="0">
                <a:latin typeface="Source Sans Pro"/>
              </a:rPr>
              <a:t>’ and ‘</a:t>
            </a:r>
            <a:r>
              <a:rPr lang="en-US" sz="1400" dirty="0" err="1" smtClean="0">
                <a:latin typeface="Source Sans Pro"/>
              </a:rPr>
              <a:t>OverallCond</a:t>
            </a:r>
            <a:r>
              <a:rPr lang="en-US" sz="1400" dirty="0" smtClean="0">
                <a:latin typeface="Source Sans Pro"/>
              </a:rPr>
              <a:t>’ must be manually encoded to a ‘least-to-greatest’ directory.</a:t>
            </a:r>
          </a:p>
        </p:txBody>
      </p:sp>
      <p:cxnSp>
        <p:nvCxnSpPr>
          <p:cNvPr id="1709" name="Google Shape;1709;p62"/>
          <p:cNvCxnSpPr/>
          <p:nvPr/>
        </p:nvCxnSpPr>
        <p:spPr>
          <a:xfrm>
            <a:off x="-150641" y="942475"/>
            <a:ext cx="5885700" cy="0"/>
          </a:xfrm>
          <a:prstGeom prst="straightConnector1">
            <a:avLst/>
          </a:prstGeom>
          <a:noFill/>
          <a:ln w="9525" cap="flat" cmpd="sng">
            <a:solidFill>
              <a:schemeClr val="accent1"/>
            </a:solidFill>
            <a:prstDash val="solid"/>
            <a:round/>
            <a:headEnd type="none" w="med" len="med"/>
            <a:tailEnd type="none" w="med" len="med"/>
          </a:ln>
        </p:spPr>
      </p:cxnSp>
      <p:sp>
        <p:nvSpPr>
          <p:cNvPr id="6" name="Google Shape;1700;p61"/>
          <p:cNvSpPr txBox="1">
            <a:spLocks/>
          </p:cNvSpPr>
          <p:nvPr/>
        </p:nvSpPr>
        <p:spPr>
          <a:xfrm>
            <a:off x="0" y="407494"/>
            <a:ext cx="7459200" cy="48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2pPr>
            <a:lvl3pPr marR="0" lvl="2"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3pPr>
            <a:lvl4pPr marR="0" lvl="3"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4pPr>
            <a:lvl5pPr marR="0" lvl="4"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5pPr>
            <a:lvl6pPr marR="0" lvl="5"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6pPr>
            <a:lvl7pPr marR="0" lvl="6"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7pPr>
            <a:lvl8pPr marR="0" lvl="7"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8pPr>
            <a:lvl9pPr marR="0" lvl="8"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9pPr>
          </a:lstStyle>
          <a:p>
            <a:pPr algn="l"/>
            <a:r>
              <a:rPr lang="en-US" sz="2150" dirty="0" smtClean="0"/>
              <a:t>Preprocessing: Data Types</a:t>
            </a:r>
            <a:endParaRPr lang="en-US" sz="215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8761" y="652293"/>
            <a:ext cx="1995016" cy="4202269"/>
          </a:xfrm>
          <a:prstGeom prst="rect">
            <a:avLst/>
          </a:prstGeom>
        </p:spPr>
      </p:pic>
      <p:sp>
        <p:nvSpPr>
          <p:cNvPr id="8" name="Rectangle 7"/>
          <p:cNvSpPr/>
          <p:nvPr/>
        </p:nvSpPr>
        <p:spPr>
          <a:xfrm>
            <a:off x="6388683" y="4133461"/>
            <a:ext cx="1836234" cy="72110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388683" y="652293"/>
            <a:ext cx="1836234" cy="24480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388683" y="1226634"/>
            <a:ext cx="1836234" cy="22357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08"/>
                                        </p:tgtEl>
                                        <p:attrNameLst>
                                          <p:attrName>style.visibility</p:attrName>
                                        </p:attrNameLst>
                                      </p:cBhvr>
                                      <p:to>
                                        <p:strVal val="visible"/>
                                      </p:to>
                                    </p:set>
                                    <p:animEffect transition="in" filter="fade">
                                      <p:cBhvr>
                                        <p:cTn id="7" dur="1000"/>
                                        <p:tgtEl>
                                          <p:spTgt spid="17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29"/>
        <p:cNvGrpSpPr/>
        <p:nvPr/>
      </p:nvGrpSpPr>
      <p:grpSpPr>
        <a:xfrm>
          <a:off x="0" y="0"/>
          <a:ext cx="0" cy="0"/>
          <a:chOff x="0" y="0"/>
          <a:chExt cx="0" cy="0"/>
        </a:xfrm>
      </p:grpSpPr>
      <p:sp>
        <p:nvSpPr>
          <p:cNvPr id="1730" name="Google Shape;1730;p64"/>
          <p:cNvSpPr txBox="1">
            <a:spLocks noGrp="1"/>
          </p:cNvSpPr>
          <p:nvPr>
            <p:ph type="title" idx="18"/>
          </p:nvPr>
        </p:nvSpPr>
        <p:spPr>
          <a:xfrm>
            <a:off x="0" y="416950"/>
            <a:ext cx="5381309"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Preprocessing: Nulls and NA</a:t>
            </a:r>
            <a:endParaRPr dirty="0"/>
          </a:p>
        </p:txBody>
      </p:sp>
      <p:cxnSp>
        <p:nvCxnSpPr>
          <p:cNvPr id="1731" name="Google Shape;1731;p64"/>
          <p:cNvCxnSpPr/>
          <p:nvPr/>
        </p:nvCxnSpPr>
        <p:spPr>
          <a:xfrm>
            <a:off x="-150641" y="942475"/>
            <a:ext cx="4254900" cy="0"/>
          </a:xfrm>
          <a:prstGeom prst="straightConnector1">
            <a:avLst/>
          </a:prstGeom>
          <a:noFill/>
          <a:ln w="9525" cap="flat" cmpd="sng">
            <a:solidFill>
              <a:schemeClr val="accent1"/>
            </a:solidFill>
            <a:prstDash val="solid"/>
            <a:round/>
            <a:headEnd type="none" w="med" len="med"/>
            <a:tailEnd type="none" w="med" len="med"/>
          </a:ln>
        </p:spPr>
      </p:cxnSp>
      <p:sp>
        <p:nvSpPr>
          <p:cNvPr id="1734" name="Google Shape;1734;p64"/>
          <p:cNvSpPr txBox="1">
            <a:spLocks noGrp="1"/>
          </p:cNvSpPr>
          <p:nvPr>
            <p:ph type="subTitle" idx="1"/>
          </p:nvPr>
        </p:nvSpPr>
        <p:spPr>
          <a:xfrm>
            <a:off x="0" y="970452"/>
            <a:ext cx="4861932" cy="6081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accent1"/>
              </a:buClr>
              <a:buFont typeface="Arial" panose="020B0604020202020204" pitchFamily="34" charset="0"/>
              <a:buChar char="●"/>
            </a:pPr>
            <a:r>
              <a:rPr lang="en" dirty="0" smtClean="0">
                <a:latin typeface="Source Sans Pro"/>
              </a:rPr>
              <a:t>An NA value is likely to cause the most issues when dealing with data. When running functions, depending on the program, many can’t process them and may produce an error or show results incorrectly. To deal with them you have several options, such as:</a:t>
            </a:r>
          </a:p>
          <a:p>
            <a:pPr marL="0" lvl="0" indent="0" algn="l" rtl="0">
              <a:spcBef>
                <a:spcPts val="0"/>
              </a:spcBef>
              <a:spcAft>
                <a:spcPts val="0"/>
              </a:spcAft>
              <a:buClr>
                <a:schemeClr val="accent1"/>
              </a:buClr>
            </a:pPr>
            <a:endParaRPr lang="en" dirty="0" smtClean="0">
              <a:latin typeface="Source Sans Pro"/>
            </a:endParaRPr>
          </a:p>
          <a:p>
            <a:pPr marL="800100" lvl="1" indent="-342900">
              <a:buClr>
                <a:schemeClr val="accent1"/>
              </a:buClr>
              <a:buSzPct val="100000"/>
              <a:buFont typeface="+mj-lt"/>
              <a:buAutoNum type="arabicPeriod"/>
            </a:pPr>
            <a:r>
              <a:rPr lang="en" sz="1400" dirty="0" smtClean="0">
                <a:latin typeface="Source Sans Pro"/>
              </a:rPr>
              <a:t>Assume what the value was going to be based on related values.</a:t>
            </a:r>
          </a:p>
          <a:p>
            <a:pPr marL="800100" lvl="1" indent="-342900">
              <a:buClr>
                <a:schemeClr val="accent1"/>
              </a:buClr>
              <a:buSzPct val="100000"/>
              <a:buFont typeface="+mj-lt"/>
              <a:buAutoNum type="arabicPeriod"/>
            </a:pPr>
            <a:endParaRPr lang="en" sz="1400" dirty="0">
              <a:latin typeface="Source Sans Pro"/>
            </a:endParaRPr>
          </a:p>
          <a:p>
            <a:pPr marL="800100" lvl="1" indent="-342900">
              <a:buClr>
                <a:schemeClr val="accent1"/>
              </a:buClr>
              <a:buSzPct val="100000"/>
              <a:buFont typeface="+mj-lt"/>
              <a:buAutoNum type="arabicPeriod"/>
            </a:pPr>
            <a:r>
              <a:rPr lang="en" sz="1400" dirty="0" smtClean="0">
                <a:latin typeface="Source Sans Pro"/>
              </a:rPr>
              <a:t>Replace values as a “0” or “none” if the value is legitimately lacking, or if there is no value.</a:t>
            </a:r>
          </a:p>
          <a:p>
            <a:pPr marL="800100" lvl="1" indent="-342900">
              <a:buClr>
                <a:schemeClr val="accent1"/>
              </a:buClr>
              <a:buSzPct val="100000"/>
              <a:buFont typeface="+mj-lt"/>
              <a:buAutoNum type="arabicPeriod"/>
            </a:pPr>
            <a:endParaRPr lang="en" sz="1400" dirty="0">
              <a:latin typeface="Source Sans Pro"/>
            </a:endParaRPr>
          </a:p>
          <a:p>
            <a:pPr marL="800100" lvl="1" indent="-342900">
              <a:buClr>
                <a:schemeClr val="accent1"/>
              </a:buClr>
              <a:buSzPct val="100000"/>
              <a:buFont typeface="+mj-lt"/>
              <a:buAutoNum type="arabicPeriod"/>
            </a:pPr>
            <a:r>
              <a:rPr lang="en" sz="1400" dirty="0" smtClean="0">
                <a:latin typeface="Source Sans Pro"/>
              </a:rPr>
              <a:t>Replace values with most common value or median. </a:t>
            </a:r>
            <a:endParaRPr lang="en" sz="1400" dirty="0">
              <a:latin typeface="Source Sans Pro"/>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5922" y="290568"/>
            <a:ext cx="1501697" cy="4485839"/>
          </a:xfrm>
          <a:prstGeom prst="rect">
            <a:avLst/>
          </a:prstGeom>
        </p:spPr>
      </p:pic>
      <p:sp>
        <p:nvSpPr>
          <p:cNvPr id="17" name="TextBox 16"/>
          <p:cNvSpPr txBox="1"/>
          <p:nvPr/>
        </p:nvSpPr>
        <p:spPr>
          <a:xfrm>
            <a:off x="5582031" y="1840989"/>
            <a:ext cx="1733169" cy="1384995"/>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Shown is an untransformed version of the “count” of all missing values in the dataset.</a:t>
            </a:r>
            <a:endParaRPr lang="en-US" dirty="0">
              <a:solidFill>
                <a:schemeClr val="accent3"/>
              </a:solidFill>
              <a:latin typeface="Source Sans Pro"/>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942474"/>
            <a:ext cx="9144000" cy="4201025"/>
          </a:xfrm>
        </p:spPr>
        <p:txBody>
          <a:bodyPr/>
          <a:lstStyle/>
          <a:p>
            <a:pPr>
              <a:buClr>
                <a:schemeClr val="accent5"/>
              </a:buClr>
            </a:pPr>
            <a:r>
              <a:rPr lang="en-US" sz="1300" dirty="0" smtClean="0">
                <a:latin typeface="Source Sans Pro"/>
              </a:rPr>
              <a:t>The problem with </a:t>
            </a:r>
            <a:r>
              <a:rPr lang="en-US" sz="1300" dirty="0">
                <a:latin typeface="Source Sans Pro"/>
              </a:rPr>
              <a:t>preprocessing independently </a:t>
            </a:r>
            <a:r>
              <a:rPr lang="en-US" sz="1300" dirty="0" smtClean="0">
                <a:latin typeface="Source Sans Pro"/>
              </a:rPr>
              <a:t>of each other is that it can lead not only to data leakage, but as the code becomes increasingly complex, so does the requirement for automation. Pipelines can be used to condense “heavier” data processing into more easily digestible, and, more importantly, recallable steps.</a:t>
            </a:r>
          </a:p>
          <a:p>
            <a:pPr lvl="1">
              <a:buClr>
                <a:schemeClr val="accent5"/>
              </a:buClr>
            </a:pPr>
            <a:r>
              <a:rPr lang="en-US" sz="1300" dirty="0" smtClean="0">
                <a:latin typeface="Source Sans Pro"/>
              </a:rPr>
              <a:t>For our purposes, the basic pipeline consisted of</a:t>
            </a:r>
            <a:r>
              <a:rPr lang="en-US" sz="1300" dirty="0">
                <a:latin typeface="Source Sans Pro"/>
              </a:rPr>
              <a:t>: </a:t>
            </a:r>
            <a:r>
              <a:rPr lang="en-US" sz="1300" dirty="0" smtClean="0">
                <a:latin typeface="Source Sans Pro"/>
              </a:rPr>
              <a:t>separating </a:t>
            </a:r>
            <a:r>
              <a:rPr lang="en-US" sz="1300" dirty="0">
                <a:latin typeface="Source Sans Pro"/>
              </a:rPr>
              <a:t>the data types (and </a:t>
            </a:r>
            <a:r>
              <a:rPr lang="en-US" sz="1300" dirty="0" smtClean="0">
                <a:latin typeface="Source Sans Pro"/>
              </a:rPr>
              <a:t>classifying </a:t>
            </a:r>
            <a:r>
              <a:rPr lang="en-US" sz="1300" dirty="0">
                <a:latin typeface="Source Sans Pro"/>
              </a:rPr>
              <a:t>them </a:t>
            </a:r>
            <a:r>
              <a:rPr lang="en-US" sz="1300" dirty="0" smtClean="0">
                <a:latin typeface="Source Sans Pro"/>
              </a:rPr>
              <a:t>appropriately), deal with the “NA” values using a </a:t>
            </a:r>
            <a:r>
              <a:rPr lang="en-US" sz="1300" dirty="0" err="1" smtClean="0">
                <a:latin typeface="Source Sans Pro"/>
              </a:rPr>
              <a:t>SimpleImputer</a:t>
            </a:r>
            <a:r>
              <a:rPr lang="en-US" sz="1300" dirty="0" smtClean="0">
                <a:latin typeface="Source Sans Pro"/>
              </a:rPr>
              <a:t>, scaling the numeric values, and then encoding the categorical and ordinal values. These can then be combined into a </a:t>
            </a:r>
            <a:r>
              <a:rPr lang="en-US" sz="1300" dirty="0">
                <a:latin typeface="Source Sans Pro"/>
              </a:rPr>
              <a:t>preprocessor using </a:t>
            </a:r>
            <a:r>
              <a:rPr lang="en-US" sz="1300" dirty="0" err="1" smtClean="0">
                <a:latin typeface="Source Sans Pro"/>
              </a:rPr>
              <a:t>ColumnTransformer</a:t>
            </a:r>
            <a:r>
              <a:rPr lang="en-US" sz="1300" dirty="0" smtClean="0">
                <a:latin typeface="Source Sans Pro"/>
              </a:rPr>
              <a:t>. </a:t>
            </a:r>
          </a:p>
        </p:txBody>
      </p:sp>
      <p:sp>
        <p:nvSpPr>
          <p:cNvPr id="4" name="Google Shape;1730;p64"/>
          <p:cNvSpPr txBox="1">
            <a:spLocks/>
          </p:cNvSpPr>
          <p:nvPr/>
        </p:nvSpPr>
        <p:spPr>
          <a:xfrm>
            <a:off x="0" y="416950"/>
            <a:ext cx="5381309" cy="489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150" dirty="0" smtClean="0">
                <a:solidFill>
                  <a:schemeClr val="tx1"/>
                </a:solidFill>
                <a:latin typeface="Montserrat Black" panose="020B0604020202020204" charset="0"/>
              </a:rPr>
              <a:t>Preprocessing: The Pipeline</a:t>
            </a:r>
            <a:endParaRPr lang="en-US" sz="2150" dirty="0">
              <a:solidFill>
                <a:schemeClr val="tx1"/>
              </a:solidFill>
              <a:latin typeface="Montserrat Black" panose="020B0604020202020204" charset="0"/>
            </a:endParaRPr>
          </a:p>
        </p:txBody>
      </p:sp>
      <p:cxnSp>
        <p:nvCxnSpPr>
          <p:cNvPr id="5" name="Google Shape;1731;p64"/>
          <p:cNvCxnSpPr/>
          <p:nvPr/>
        </p:nvCxnSpPr>
        <p:spPr>
          <a:xfrm>
            <a:off x="-150641" y="942475"/>
            <a:ext cx="4254900" cy="0"/>
          </a:xfrm>
          <a:prstGeom prst="straightConnector1">
            <a:avLst/>
          </a:prstGeom>
          <a:noFill/>
          <a:ln w="9525" cap="flat" cmpd="sng">
            <a:solidFill>
              <a:schemeClr val="accent1"/>
            </a:solidFill>
            <a:prstDash val="solid"/>
            <a:round/>
            <a:headEnd type="none" w="med" len="med"/>
            <a:tailEnd type="none" w="med" len="med"/>
          </a:ln>
        </p:spPr>
      </p:cxn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0286" y="2547258"/>
            <a:ext cx="6293714" cy="2596242"/>
          </a:xfrm>
          <a:prstGeom prst="rect">
            <a:avLst/>
          </a:prstGeom>
        </p:spPr>
      </p:pic>
    </p:spTree>
    <p:extLst>
      <p:ext uri="{BB962C8B-B14F-4D97-AF65-F5344CB8AC3E}">
        <p14:creationId xmlns:p14="http://schemas.microsoft.com/office/powerpoint/2010/main" val="2140393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48"/>
        <p:cNvGrpSpPr/>
        <p:nvPr/>
      </p:nvGrpSpPr>
      <p:grpSpPr>
        <a:xfrm>
          <a:off x="0" y="0"/>
          <a:ext cx="0" cy="0"/>
          <a:chOff x="0" y="0"/>
          <a:chExt cx="0" cy="0"/>
        </a:xfrm>
      </p:grpSpPr>
      <p:sp>
        <p:nvSpPr>
          <p:cNvPr id="2050" name="Google Shape;2050;p74"/>
          <p:cNvSpPr txBox="1">
            <a:spLocks noGrp="1"/>
          </p:cNvSpPr>
          <p:nvPr>
            <p:ph type="title" idx="2"/>
          </p:nvPr>
        </p:nvSpPr>
        <p:spPr>
          <a:xfrm>
            <a:off x="-1" y="452875"/>
            <a:ext cx="5865541"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Overview: The Target</a:t>
            </a:r>
            <a:endParaRPr dirty="0"/>
          </a:p>
        </p:txBody>
      </p:sp>
      <p:cxnSp>
        <p:nvCxnSpPr>
          <p:cNvPr id="2051" name="Google Shape;2051;p74"/>
          <p:cNvCxnSpPr/>
          <p:nvPr/>
        </p:nvCxnSpPr>
        <p:spPr>
          <a:xfrm flipV="1">
            <a:off x="-150641" y="903097"/>
            <a:ext cx="3630959" cy="39378"/>
          </a:xfrm>
          <a:prstGeom prst="straightConnector1">
            <a:avLst/>
          </a:prstGeom>
          <a:noFill/>
          <a:ln w="9525" cap="flat" cmpd="sng">
            <a:solidFill>
              <a:schemeClr val="accent1"/>
            </a:solidFill>
            <a:prstDash val="solid"/>
            <a:round/>
            <a:headEnd type="none" w="med" len="med"/>
            <a:tailEnd type="none" w="med" len="med"/>
          </a:ln>
        </p:spPr>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980" y="1494263"/>
            <a:ext cx="5360020" cy="3649237"/>
          </a:xfrm>
          <a:prstGeom prst="rect">
            <a:avLst/>
          </a:prstGeom>
        </p:spPr>
      </p:pic>
      <p:sp>
        <p:nvSpPr>
          <p:cNvPr id="8" name="TextBox 7"/>
          <p:cNvSpPr txBox="1"/>
          <p:nvPr/>
        </p:nvSpPr>
        <p:spPr>
          <a:xfrm>
            <a:off x="0" y="1033346"/>
            <a:ext cx="3783980" cy="3108543"/>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Our target, the ‘Y’ value, is Sale Price. This is the value we are measuring, and eventually predicting. Using a standard distribution histogram, we can see that most houses have been sold at around $180,000. This is fairly typical, as most people cannot afford more expensive houses.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However, it should also be kept in mind that there are numerous outliers in the data because of this. In fact, one can even be seen here, with a house being sold at over $700,000. </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0"/>
        <p:cNvGrpSpPr/>
        <p:nvPr/>
      </p:nvGrpSpPr>
      <p:grpSpPr>
        <a:xfrm>
          <a:off x="0" y="0"/>
          <a:ext cx="0" cy="0"/>
          <a:chOff x="0" y="0"/>
          <a:chExt cx="0" cy="0"/>
        </a:xfrm>
      </p:grpSpPr>
      <p:sp>
        <p:nvSpPr>
          <p:cNvPr id="1751" name="Google Shape;1751;p65"/>
          <p:cNvSpPr txBox="1">
            <a:spLocks noGrp="1"/>
          </p:cNvSpPr>
          <p:nvPr>
            <p:ph type="title" idx="18"/>
          </p:nvPr>
        </p:nvSpPr>
        <p:spPr>
          <a:xfrm>
            <a:off x="0" y="452875"/>
            <a:ext cx="4045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Overview: Numeric</a:t>
            </a:r>
            <a:endParaRPr dirty="0"/>
          </a:p>
        </p:txBody>
      </p:sp>
      <p:cxnSp>
        <p:nvCxnSpPr>
          <p:cNvPr id="1752" name="Google Shape;1752;p65"/>
          <p:cNvCxnSpPr/>
          <p:nvPr/>
        </p:nvCxnSpPr>
        <p:spPr>
          <a:xfrm>
            <a:off x="-150641" y="942475"/>
            <a:ext cx="4254900" cy="0"/>
          </a:xfrm>
          <a:prstGeom prst="straightConnector1">
            <a:avLst/>
          </a:prstGeom>
          <a:noFill/>
          <a:ln w="9525" cap="flat" cmpd="sng">
            <a:solidFill>
              <a:schemeClr val="accent1"/>
            </a:solidFill>
            <a:prstDash val="solid"/>
            <a:round/>
            <a:headEnd type="none" w="med" len="med"/>
            <a:tailEnd type="none" w="med" len="med"/>
          </a:ln>
        </p:spPr>
      </p:cxn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4647" y="0"/>
            <a:ext cx="6045364" cy="5143500"/>
          </a:xfrm>
          <a:prstGeom prst="rect">
            <a:avLst/>
          </a:prstGeom>
        </p:spPr>
      </p:pic>
      <p:sp>
        <p:nvSpPr>
          <p:cNvPr id="22" name="TextBox 21"/>
          <p:cNvSpPr txBox="1"/>
          <p:nvPr/>
        </p:nvSpPr>
        <p:spPr>
          <a:xfrm>
            <a:off x="59059" y="1048215"/>
            <a:ext cx="3095588" cy="3539430"/>
          </a:xfrm>
          <a:prstGeom prst="rect">
            <a:avLst/>
          </a:prstGeom>
          <a:noFill/>
        </p:spPr>
        <p:txBody>
          <a:bodyPr wrap="square" rtlCol="0">
            <a:spAutoFit/>
          </a:bodyPr>
          <a:lstStyle/>
          <a:p>
            <a:pPr marL="285750" lvl="0" indent="-285750">
              <a:buClr>
                <a:schemeClr val="accent1"/>
              </a:buClr>
              <a:buFont typeface="Arial" panose="020B0604020202020204" pitchFamily="34" charset="0"/>
              <a:buChar char="●"/>
            </a:pPr>
            <a:r>
              <a:rPr lang="en-US" dirty="0">
                <a:solidFill>
                  <a:schemeClr val="accent3"/>
                </a:solidFill>
                <a:latin typeface="Source Sans Pro"/>
              </a:rPr>
              <a:t>Here is every numeric variable tested against the target, which is </a:t>
            </a:r>
            <a:r>
              <a:rPr lang="en-US" dirty="0" err="1" smtClean="0">
                <a:solidFill>
                  <a:schemeClr val="accent3"/>
                </a:solidFill>
                <a:latin typeface="Source Sans Pro"/>
              </a:rPr>
              <a:t>SalePrice</a:t>
            </a:r>
            <a:r>
              <a:rPr lang="en-US" dirty="0">
                <a:solidFill>
                  <a:schemeClr val="accent3"/>
                </a:solidFill>
                <a:latin typeface="Source Sans Pro"/>
              </a:rPr>
              <a:t>. We can see many of the variables have some sort of correlation just from eyeing them, and we can also tell which might satisfy the features of linear regression. </a:t>
            </a:r>
          </a:p>
          <a:p>
            <a:pPr marL="285750" lvl="0" indent="-285750">
              <a:buClr>
                <a:schemeClr val="accent1"/>
              </a:buClr>
              <a:buFont typeface="Arial" panose="020B0604020202020204" pitchFamily="34" charset="0"/>
              <a:buChar char="●"/>
            </a:pPr>
            <a:endParaRPr lang="en-US" dirty="0">
              <a:solidFill>
                <a:schemeClr val="accent3"/>
              </a:solidFill>
              <a:latin typeface="Source Sans Pro"/>
            </a:endParaRPr>
          </a:p>
          <a:p>
            <a:pPr marL="285750" lvl="0" indent="-285750">
              <a:buClr>
                <a:schemeClr val="accent1"/>
              </a:buClr>
              <a:buFont typeface="Arial" panose="020B0604020202020204" pitchFamily="34" charset="0"/>
              <a:buChar char="●"/>
            </a:pPr>
            <a:r>
              <a:rPr lang="en-US" dirty="0">
                <a:solidFill>
                  <a:schemeClr val="accent3"/>
                </a:solidFill>
                <a:latin typeface="Source Sans Pro"/>
              </a:rPr>
              <a:t>We can also see which variables are ordinal judging by the spacing of the plot points</a:t>
            </a:r>
            <a:r>
              <a:rPr lang="en-US" dirty="0" smtClean="0">
                <a:solidFill>
                  <a:schemeClr val="accent3"/>
                </a:solidFill>
                <a:latin typeface="Source Sans Pro"/>
              </a:rPr>
              <a:t>.</a:t>
            </a:r>
          </a:p>
          <a:p>
            <a:pPr marL="285750" lvl="0" indent="-285750">
              <a:buClr>
                <a:schemeClr val="accent1"/>
              </a:buClr>
              <a:buFont typeface="Arial" panose="020B0604020202020204" pitchFamily="34" charset="0"/>
              <a:buChar char="●"/>
            </a:pPr>
            <a:endParaRPr lang="en-US" dirty="0">
              <a:solidFill>
                <a:schemeClr val="accent3"/>
              </a:solidFill>
              <a:latin typeface="Source Sans Pro"/>
            </a:endParaRPr>
          </a:p>
          <a:p>
            <a:pPr marL="285750" lvl="0" indent="-285750">
              <a:buClr>
                <a:schemeClr val="accent1"/>
              </a:buClr>
              <a:buFont typeface="Arial" panose="020B0604020202020204" pitchFamily="34" charset="0"/>
              <a:buChar char="●"/>
            </a:pPr>
            <a:r>
              <a:rPr lang="en-US" dirty="0" smtClean="0">
                <a:solidFill>
                  <a:schemeClr val="accent3"/>
                </a:solidFill>
                <a:latin typeface="Source Sans Pro"/>
              </a:rPr>
              <a:t>Correlations can be extracted from this.</a:t>
            </a:r>
            <a:endParaRPr lang="en-US" dirty="0">
              <a:solidFill>
                <a:schemeClr val="accent3"/>
              </a:solidFill>
              <a:latin typeface="Source Sans Pro"/>
            </a:endParaRPr>
          </a:p>
          <a:p>
            <a:pPr marL="285750" indent="-285750">
              <a:buFont typeface="Arial" panose="020B0604020202020204" pitchFamily="34" charset="0"/>
              <a:buChar char="●"/>
            </a:pPr>
            <a:endParaRPr lang="en-US" dirty="0">
              <a:solidFill>
                <a:schemeClr val="accent3"/>
              </a:solidFill>
            </a:endParaRPr>
          </a:p>
        </p:txBody>
      </p:sp>
      <p:sp>
        <p:nvSpPr>
          <p:cNvPr id="6" name="Rectangle 5"/>
          <p:cNvSpPr/>
          <p:nvPr/>
        </p:nvSpPr>
        <p:spPr>
          <a:xfrm>
            <a:off x="3127083" y="-1"/>
            <a:ext cx="1068758" cy="87884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153483" y="2571750"/>
            <a:ext cx="1010337" cy="86233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4342" y="0"/>
            <a:ext cx="6371063" cy="423193"/>
          </a:xfrm>
          <a:prstGeom prst="rect">
            <a:avLst/>
          </a:prstGeom>
          <a:noFill/>
        </p:spPr>
        <p:txBody>
          <a:bodyPr wrap="square" rtlCol="0">
            <a:spAutoFit/>
          </a:bodyPr>
          <a:lstStyle/>
          <a:p>
            <a:r>
              <a:rPr lang="en" sz="2150" dirty="0" smtClean="0">
                <a:latin typeface="Montserrat Black" panose="020B0604020202020204" charset="0"/>
              </a:rPr>
              <a:t>Overview: Summarizing Correlations</a:t>
            </a:r>
            <a:endParaRPr lang="en-US" sz="2150" dirty="0"/>
          </a:p>
        </p:txBody>
      </p:sp>
      <p:cxnSp>
        <p:nvCxnSpPr>
          <p:cNvPr id="4" name="Google Shape;1752;p65"/>
          <p:cNvCxnSpPr/>
          <p:nvPr/>
        </p:nvCxnSpPr>
        <p:spPr>
          <a:xfrm>
            <a:off x="-74342" y="414705"/>
            <a:ext cx="4254900" cy="0"/>
          </a:xfrm>
          <a:prstGeom prst="straightConnector1">
            <a:avLst/>
          </a:prstGeom>
          <a:noFill/>
          <a:ln w="9525" cap="flat" cmpd="sng">
            <a:solidFill>
              <a:schemeClr val="accent1"/>
            </a:solidFill>
            <a:prstDash val="solid"/>
            <a:round/>
            <a:headEnd type="none" w="med" len="med"/>
            <a:tailEnd type="none" w="med" len="med"/>
          </a:ln>
        </p:spPr>
      </p:cxnSp>
      <p:sp>
        <p:nvSpPr>
          <p:cNvPr id="7" name="TextBox 6"/>
          <p:cNvSpPr txBox="1"/>
          <p:nvPr/>
        </p:nvSpPr>
        <p:spPr>
          <a:xfrm>
            <a:off x="5419493" y="423192"/>
            <a:ext cx="3278458" cy="3323987"/>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To the left, we see the numeric and ordinal values (assuming it is ranked). </a:t>
            </a: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We can see that overall quality, ground living area, garage area, and others have higher correlation, while values like pool area and the “</a:t>
            </a:r>
            <a:r>
              <a:rPr lang="en-US" dirty="0" err="1" smtClean="0">
                <a:solidFill>
                  <a:schemeClr val="accent3"/>
                </a:solidFill>
                <a:latin typeface="Source Sans Pro"/>
              </a:rPr>
              <a:t>MiscVal</a:t>
            </a:r>
            <a:r>
              <a:rPr lang="en-US" dirty="0" smtClean="0">
                <a:solidFill>
                  <a:schemeClr val="accent3"/>
                </a:solidFill>
                <a:latin typeface="Source Sans Pro"/>
              </a:rPr>
              <a:t>” feature are of weaker strength.  </a:t>
            </a:r>
          </a:p>
          <a:p>
            <a:pPr>
              <a:buClr>
                <a:schemeClr val="accent1"/>
              </a:buCl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This can be used to compare feature importance, as well as collinearity for a multiple linear regression model. </a:t>
            </a:r>
            <a:endParaRPr lang="en-US" dirty="0">
              <a:solidFill>
                <a:schemeClr val="accent3"/>
              </a:solidFill>
              <a:latin typeface="Source Sans Pro"/>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23192"/>
            <a:ext cx="5419494" cy="4710425"/>
          </a:xfrm>
          <a:prstGeom prst="rect">
            <a:avLst/>
          </a:prstGeom>
        </p:spPr>
      </p:pic>
    </p:spTree>
    <p:extLst>
      <p:ext uri="{BB962C8B-B14F-4D97-AF65-F5344CB8AC3E}">
        <p14:creationId xmlns:p14="http://schemas.microsoft.com/office/powerpoint/2010/main" val="33540375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cxnSp>
        <p:nvCxnSpPr>
          <p:cNvPr id="1778" name="Google Shape;1778;p66"/>
          <p:cNvCxnSpPr/>
          <p:nvPr/>
        </p:nvCxnSpPr>
        <p:spPr>
          <a:xfrm>
            <a:off x="4546925" y="1526400"/>
            <a:ext cx="0" cy="3617100"/>
          </a:xfrm>
          <a:prstGeom prst="straightConnector1">
            <a:avLst/>
          </a:prstGeom>
          <a:noFill/>
          <a:ln w="9525" cap="flat" cmpd="sng">
            <a:solidFill>
              <a:schemeClr val="accent1"/>
            </a:solidFill>
            <a:prstDash val="solid"/>
            <a:round/>
            <a:headEnd type="none" w="med" len="med"/>
            <a:tailEnd type="none" w="med" len="med"/>
          </a:ln>
        </p:spPr>
      </p:cxnSp>
      <p:sp>
        <p:nvSpPr>
          <p:cNvPr id="6" name="Google Shape;1751;p65"/>
          <p:cNvSpPr txBox="1">
            <a:spLocks/>
          </p:cNvSpPr>
          <p:nvPr/>
        </p:nvSpPr>
        <p:spPr>
          <a:xfrm>
            <a:off x="5045828" y="247825"/>
            <a:ext cx="4098172" cy="489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150" dirty="0" smtClean="0">
                <a:latin typeface="Montserrat Black" panose="020B0604020202020204" charset="0"/>
              </a:rPr>
              <a:t>Multiple Linear Regression: As a Model</a:t>
            </a:r>
            <a:endParaRPr lang="en-US" sz="2150" dirty="0">
              <a:latin typeface="Montserrat Black" panose="020B0604020202020204" charset="0"/>
            </a:endParaRPr>
          </a:p>
        </p:txBody>
      </p:sp>
      <p:sp>
        <p:nvSpPr>
          <p:cNvPr id="4" name="TextBox 3"/>
          <p:cNvSpPr txBox="1"/>
          <p:nvPr/>
        </p:nvSpPr>
        <p:spPr>
          <a:xfrm>
            <a:off x="5045828" y="1074420"/>
            <a:ext cx="3761678" cy="418576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A MLR is used to determine the strength of relationships, as well as statistical significance. When used in machine learning, it is using the more than one x value (independent variable) to predict the y value (dependent variable)</a:t>
            </a:r>
          </a:p>
          <a:p>
            <a:pPr marL="285750" indent="-285750">
              <a:buClr>
                <a:schemeClr val="accent1"/>
              </a:buClr>
              <a:buFont typeface="Arial" panose="020B0604020202020204" pitchFamily="34" charset="0"/>
              <a:buChar char="●"/>
            </a:pPr>
            <a:endParaRPr lang="en-US" dirty="0" smtClean="0">
              <a:solidFill>
                <a:schemeClr val="accent3"/>
              </a:solidFill>
              <a:latin typeface="Source Sans Pro"/>
            </a:endParaRPr>
          </a:p>
          <a:p>
            <a:pPr marL="285750" indent="-285750">
              <a:buClr>
                <a:schemeClr val="accent1"/>
              </a:buClr>
              <a:buFont typeface="Arial" panose="020B0604020202020204" pitchFamily="34" charset="0"/>
              <a:buChar char="●"/>
            </a:pPr>
            <a:r>
              <a:rPr lang="en-US" dirty="0">
                <a:solidFill>
                  <a:schemeClr val="accent3"/>
                </a:solidFill>
                <a:latin typeface="Source Sans Pro"/>
              </a:rPr>
              <a:t>This allows for the inclusion of several predictors, which an OLS (Ordinary Least Squares) model cannot do. This would, therefore, </a:t>
            </a:r>
            <a:r>
              <a:rPr lang="en-US" dirty="0" smtClean="0">
                <a:solidFill>
                  <a:schemeClr val="accent3"/>
                </a:solidFill>
                <a:latin typeface="Source Sans Pro"/>
              </a:rPr>
              <a:t>determine </a:t>
            </a:r>
            <a:r>
              <a:rPr lang="en-US" dirty="0">
                <a:solidFill>
                  <a:schemeClr val="accent3"/>
                </a:solidFill>
                <a:latin typeface="Source Sans Pro"/>
              </a:rPr>
              <a:t>the significance of each predictor as well.</a:t>
            </a:r>
            <a:endParaRPr lang="en-US" dirty="0" smtClean="0">
              <a:solidFill>
                <a:schemeClr val="accent3"/>
              </a:solidFill>
              <a:latin typeface="Source Sans Pro"/>
            </a:endParaRP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One must ensure features are linear to the target, there is constant variance, normality of errors, there is independence of errors, and that there is as little multi-collinearity as possible.</a:t>
            </a: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82751"/>
            <a:ext cx="4546925" cy="3569100"/>
          </a:xfrm>
          <a:prstGeom prst="rect">
            <a:avLst/>
          </a:prstGeom>
        </p:spPr>
      </p:pic>
      <p:cxnSp>
        <p:nvCxnSpPr>
          <p:cNvPr id="11" name="Google Shape;1752;p65"/>
          <p:cNvCxnSpPr/>
          <p:nvPr/>
        </p:nvCxnSpPr>
        <p:spPr>
          <a:xfrm>
            <a:off x="5045828" y="1040409"/>
            <a:ext cx="4254900" cy="0"/>
          </a:xfrm>
          <a:prstGeom prst="straightConnector1">
            <a:avLst/>
          </a:prstGeom>
          <a:noFill/>
          <a:ln w="9525" cap="flat" cmpd="sng">
            <a:solidFill>
              <a:schemeClr val="accent1"/>
            </a:solidFill>
            <a:prstDash val="solid"/>
            <a:round/>
            <a:headEnd type="none" w="med" len="med"/>
            <a:tailEnd type="none" w="med" len="med"/>
          </a:ln>
        </p:spPr>
      </p:cxnSp>
      <p:sp>
        <p:nvSpPr>
          <p:cNvPr id="2" name="TextBox 1"/>
          <p:cNvSpPr txBox="1"/>
          <p:nvPr/>
        </p:nvSpPr>
        <p:spPr>
          <a:xfrm>
            <a:off x="0" y="4897279"/>
            <a:ext cx="3283120" cy="246221"/>
          </a:xfrm>
          <a:prstGeom prst="rect">
            <a:avLst/>
          </a:prstGeom>
          <a:noFill/>
        </p:spPr>
        <p:txBody>
          <a:bodyPr wrap="square" rtlCol="0">
            <a:spAutoFit/>
          </a:bodyPr>
          <a:lstStyle/>
          <a:p>
            <a:r>
              <a:rPr lang="en-US" sz="1000" dirty="0" smtClean="0">
                <a:solidFill>
                  <a:schemeClr val="accent3"/>
                </a:solidFill>
                <a:latin typeface="Source Sans Pro"/>
              </a:rPr>
              <a:t>(Image Created Via Stable Diffusion)</a:t>
            </a:r>
            <a:endParaRPr lang="en-US" sz="1000" dirty="0">
              <a:solidFill>
                <a:schemeClr val="accent3"/>
              </a:solidFill>
              <a:latin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778"/>
                                        </p:tgtEl>
                                        <p:attrNameLst>
                                          <p:attrName>style.visibility</p:attrName>
                                        </p:attrNameLst>
                                      </p:cBhvr>
                                      <p:to>
                                        <p:strVal val="visible"/>
                                      </p:to>
                                    </p:set>
                                    <p:anim calcmode="lin" valueType="num">
                                      <p:cBhvr additive="base">
                                        <p:cTn id="7" dur="1000"/>
                                        <p:tgtEl>
                                          <p:spTgt spid="17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elling Your Property XL by Slidesgo">
  <a:themeElements>
    <a:clrScheme name="Simple Light">
      <a:dk1>
        <a:srgbClr val="1A2A35"/>
      </a:dk1>
      <a:lt1>
        <a:srgbClr val="FFFFFF"/>
      </a:lt1>
      <a:dk2>
        <a:srgbClr val="5E6E8A"/>
      </a:dk2>
      <a:lt2>
        <a:srgbClr val="F0F0F0"/>
      </a:lt2>
      <a:accent1>
        <a:srgbClr val="E37E5F"/>
      </a:accent1>
      <a:accent2>
        <a:srgbClr val="1A2A35"/>
      </a:accent2>
      <a:accent3>
        <a:srgbClr val="5E6E8A"/>
      </a:accent3>
      <a:accent4>
        <a:srgbClr val="F0F0F0"/>
      </a:accent4>
      <a:accent5>
        <a:srgbClr val="E37E5F"/>
      </a:accent5>
      <a:accent6>
        <a:srgbClr val="1A2A35"/>
      </a:accent6>
      <a:hlink>
        <a:srgbClr val="5E6E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6106</TotalTime>
  <Words>5686</Words>
  <Application>Microsoft Office PowerPoint</Application>
  <PresentationFormat>On-screen Show (16:9)</PresentationFormat>
  <Paragraphs>209</Paragraphs>
  <Slides>26</Slides>
  <Notes>26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Montserrat Black</vt:lpstr>
      <vt:lpstr>Montserrat Medium</vt:lpstr>
      <vt:lpstr>Source Sans Pro</vt:lpstr>
      <vt:lpstr>Montserrat</vt:lpstr>
      <vt:lpstr>Josefin Slab SemiBold</vt:lpstr>
      <vt:lpstr>Montserrat Thin</vt:lpstr>
      <vt:lpstr>Montserrat Light</vt:lpstr>
      <vt:lpstr>Arial (Body)</vt:lpstr>
      <vt:lpstr>Arial</vt:lpstr>
      <vt:lpstr>Selling Your Property XL by Slidesgo</vt:lpstr>
      <vt:lpstr>The Machine Learning Journey</vt:lpstr>
      <vt:lpstr>Preliminary: What is the Ames Dataset?</vt:lpstr>
      <vt:lpstr>PowerPoint Presentation</vt:lpstr>
      <vt:lpstr>Preprocessing: Nulls and NA</vt:lpstr>
      <vt:lpstr>PowerPoint Presentation</vt:lpstr>
      <vt:lpstr>Overview: The Target</vt:lpstr>
      <vt:lpstr>Overview: Numeric</vt:lpstr>
      <vt:lpstr>PowerPoint Presentation</vt:lpstr>
      <vt:lpstr>PowerPoint Presentation</vt:lpstr>
      <vt:lpstr>MLR: The Transition From a Stats Model</vt:lpstr>
      <vt:lpstr>Regression Models: Lasso, Ridge, and Elastic Net</vt:lpstr>
      <vt:lpstr>Regressions: “Default” and “Tuned” Models </vt:lpstr>
      <vt:lpstr>Regressions: The Lasso</vt:lpstr>
      <vt:lpstr>Regressions: The Ridge </vt:lpstr>
      <vt:lpstr>Regressions: Elastic Net</vt:lpstr>
      <vt:lpstr>Regressions: Model Summary</vt:lpstr>
      <vt:lpstr>Random Forest: As a Model</vt:lpstr>
      <vt:lpstr>RF: The Feature Importance</vt:lpstr>
      <vt:lpstr>Gradient Boosting</vt:lpstr>
      <vt:lpstr>GB: The Booster</vt:lpstr>
      <vt:lpstr>Summary: Results</vt:lpstr>
      <vt:lpstr>Final Thoughts: Linear Models</vt:lpstr>
      <vt:lpstr>Final Thoughts: Random Forest</vt:lpstr>
      <vt:lpstr>Final Thoughts: Gradient Boosting </vt:lpstr>
      <vt:lpstr>Areas For Improvement</vt:lpstr>
      <vt:lpstr>Questions? Comments? Suggestions?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Ames Housing Data Analysis</dc:title>
  <dc:creator>Daniel Immediato</dc:creator>
  <cp:lastModifiedBy>Daniel Immediato</cp:lastModifiedBy>
  <cp:revision>312</cp:revision>
  <dcterms:modified xsi:type="dcterms:W3CDTF">2024-08-15T00:55:29Z</dcterms:modified>
</cp:coreProperties>
</file>